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64"/>
  </p:notesMasterIdLst>
  <p:sldIdLst>
    <p:sldId id="256" r:id="rId3"/>
    <p:sldId id="391" r:id="rId4"/>
    <p:sldId id="386" r:id="rId5"/>
    <p:sldId id="348" r:id="rId6"/>
    <p:sldId id="350" r:id="rId7"/>
    <p:sldId id="317" r:id="rId8"/>
    <p:sldId id="351" r:id="rId9"/>
    <p:sldId id="352" r:id="rId10"/>
    <p:sldId id="353" r:id="rId11"/>
    <p:sldId id="329" r:id="rId12"/>
    <p:sldId id="330" r:id="rId13"/>
    <p:sldId id="331" r:id="rId14"/>
    <p:sldId id="332" r:id="rId15"/>
    <p:sldId id="333" r:id="rId16"/>
    <p:sldId id="389" r:id="rId17"/>
    <p:sldId id="341" r:id="rId18"/>
    <p:sldId id="342" r:id="rId19"/>
    <p:sldId id="395" r:id="rId20"/>
    <p:sldId id="393" r:id="rId21"/>
    <p:sldId id="392" r:id="rId22"/>
    <p:sldId id="343" r:id="rId23"/>
    <p:sldId id="344" r:id="rId24"/>
    <p:sldId id="388" r:id="rId25"/>
    <p:sldId id="368" r:id="rId26"/>
    <p:sldId id="369" r:id="rId27"/>
    <p:sldId id="370" r:id="rId28"/>
    <p:sldId id="371" r:id="rId29"/>
    <p:sldId id="373" r:id="rId30"/>
    <p:sldId id="372" r:id="rId31"/>
    <p:sldId id="374" r:id="rId32"/>
    <p:sldId id="375" r:id="rId33"/>
    <p:sldId id="337" r:id="rId34"/>
    <p:sldId id="258" r:id="rId35"/>
    <p:sldId id="326" r:id="rId36"/>
    <p:sldId id="340" r:id="rId37"/>
    <p:sldId id="346" r:id="rId38"/>
    <p:sldId id="347" r:id="rId39"/>
    <p:sldId id="345" r:id="rId40"/>
    <p:sldId id="367" r:id="rId41"/>
    <p:sldId id="349" r:id="rId42"/>
    <p:sldId id="365" r:id="rId43"/>
    <p:sldId id="366" r:id="rId44"/>
    <p:sldId id="390" r:id="rId45"/>
    <p:sldId id="378" r:id="rId46"/>
    <p:sldId id="379" r:id="rId47"/>
    <p:sldId id="383" r:id="rId48"/>
    <p:sldId id="380" r:id="rId49"/>
    <p:sldId id="381" r:id="rId50"/>
    <p:sldId id="384" r:id="rId51"/>
    <p:sldId id="382" r:id="rId52"/>
    <p:sldId id="396" r:id="rId53"/>
    <p:sldId id="385" r:id="rId54"/>
    <p:sldId id="300" r:id="rId55"/>
    <p:sldId id="387" r:id="rId56"/>
    <p:sldId id="357" r:id="rId57"/>
    <p:sldId id="355" r:id="rId58"/>
    <p:sldId id="356" r:id="rId59"/>
    <p:sldId id="358" r:id="rId60"/>
    <p:sldId id="359" r:id="rId61"/>
    <p:sldId id="361" r:id="rId62"/>
    <p:sldId id="362" r:id="rId63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4D4FF"/>
    <a:srgbClr val="FFA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3" autoAdjust="0"/>
    <p:restoredTop sz="75676" autoAdjust="0"/>
  </p:normalViewPr>
  <p:slideViewPr>
    <p:cSldViewPr>
      <p:cViewPr varScale="1">
        <p:scale>
          <a:sx n="35" d="100"/>
          <a:sy n="35" d="100"/>
        </p:scale>
        <p:origin x="807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1A05F-5611-4786-AF33-BE35705EEF26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E144-D5A4-4C71-9FB6-2A256C7E9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0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7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3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1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Feat</a:t>
            </a:r>
            <a:r>
              <a:rPr lang="zh-CN" altLang="en-US" dirty="0"/>
              <a:t>将</a:t>
            </a:r>
            <a:r>
              <a:rPr lang="en-US" altLang="zh-CN" dirty="0"/>
              <a:t>explanation</a:t>
            </a:r>
            <a:r>
              <a:rPr lang="zh-CN" altLang="en-US" dirty="0"/>
              <a:t>作为额外的特征</a:t>
            </a:r>
            <a:endParaRPr lang="en-US" altLang="zh-CN" dirty="0"/>
          </a:p>
          <a:p>
            <a:r>
              <a:rPr lang="en-US" altLang="zh-CN" dirty="0"/>
              <a:t>BL-DM</a:t>
            </a:r>
            <a:r>
              <a:rPr lang="zh-CN" altLang="en-US" dirty="0"/>
              <a:t>将聚合的标签直接作为分类器而不是送到判别模型中</a:t>
            </a:r>
            <a:endParaRPr lang="en-US" altLang="zh-CN" dirty="0"/>
          </a:p>
          <a:p>
            <a:r>
              <a:rPr lang="en-US" altLang="zh-CN" dirty="0"/>
              <a:t>BL</a:t>
            </a:r>
            <a:r>
              <a:rPr lang="zh-CN" altLang="en-US" dirty="0"/>
              <a:t>我们的模型</a:t>
            </a:r>
            <a:endParaRPr lang="en-US" altLang="zh-CN" dirty="0"/>
          </a:p>
          <a:p>
            <a:r>
              <a:rPr lang="en-US" altLang="zh-CN" dirty="0"/>
              <a:t>BL+PP</a:t>
            </a:r>
            <a:r>
              <a:rPr lang="zh-CN" altLang="en-US" dirty="0"/>
              <a:t>采用完美的语义解析器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22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78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把词和词组映射到预先确定的位置上</a:t>
            </a:r>
            <a:endParaRPr lang="en-US" altLang="zh-CN" dirty="0"/>
          </a:p>
          <a:p>
            <a:r>
              <a:rPr lang="en-US" altLang="zh-CN" dirty="0"/>
              <a:t>CCG</a:t>
            </a:r>
            <a:r>
              <a:rPr lang="zh-CN" altLang="en-US" dirty="0"/>
              <a:t>文法生成非常多的</a:t>
            </a:r>
            <a:r>
              <a:rPr lang="en-US" altLang="zh-CN" dirty="0"/>
              <a:t>logical form</a:t>
            </a:r>
          </a:p>
          <a:p>
            <a:r>
              <a:rPr lang="zh-CN" altLang="en-US" dirty="0"/>
              <a:t>建模最大化概率，选择概率高的</a:t>
            </a:r>
            <a:r>
              <a:rPr lang="en-US" altLang="zh-CN" dirty="0"/>
              <a:t>logical 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用的是现成的</a:t>
            </a:r>
            <a:r>
              <a:rPr lang="en-US" altLang="zh-CN" dirty="0"/>
              <a:t>parsing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79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用的是现成的</a:t>
            </a:r>
            <a:r>
              <a:rPr lang="en-US" altLang="zh-CN" dirty="0"/>
              <a:t>parsing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03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0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51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60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根据每个</a:t>
            </a:r>
            <a:r>
              <a:rPr lang="en-US" altLang="zh-CN" dirty="0"/>
              <a:t>explanation</a:t>
            </a:r>
            <a:r>
              <a:rPr lang="zh-CN" altLang="en-US" dirty="0"/>
              <a:t>来建立一个</a:t>
            </a:r>
            <a:r>
              <a:rPr lang="en-US" altLang="zh-CN" dirty="0"/>
              <a:t>teacher</a:t>
            </a:r>
          </a:p>
          <a:p>
            <a:r>
              <a:rPr lang="zh-CN" altLang="en-US" dirty="0"/>
              <a:t>先进行严格匹配得到</a:t>
            </a:r>
            <a:r>
              <a:rPr lang="en-US" altLang="zh-CN" dirty="0" err="1"/>
              <a:t>sa</a:t>
            </a:r>
            <a:endParaRPr lang="en-US" altLang="zh-CN" dirty="0"/>
          </a:p>
          <a:p>
            <a:r>
              <a:rPr lang="zh-CN" altLang="en-US" dirty="0"/>
              <a:t>没有匹配到的是</a:t>
            </a:r>
            <a:r>
              <a:rPr lang="en-US" altLang="zh-CN" dirty="0" err="1"/>
              <a:t>su</a:t>
            </a:r>
            <a:r>
              <a:rPr lang="zh-CN" altLang="en-US" dirty="0"/>
              <a:t>，然后放宽限制在进行匹配得到</a:t>
            </a:r>
            <a:r>
              <a:rPr lang="en-US" altLang="zh-CN" dirty="0" err="1"/>
              <a:t>sp</a:t>
            </a:r>
            <a:r>
              <a:rPr lang="zh-CN" altLang="en-US" dirty="0"/>
              <a:t>（有噪声还有置信度）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7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个模块：</a:t>
            </a:r>
            <a:endParaRPr lang="en-US" altLang="zh-CN" dirty="0"/>
          </a:p>
          <a:p>
            <a:r>
              <a:rPr lang="en-US" altLang="zh-CN" dirty="0"/>
              <a:t>Fill</a:t>
            </a:r>
            <a:r>
              <a:rPr lang="zh-CN" altLang="en-US" dirty="0"/>
              <a:t>：找到和以前最相近的问题</a:t>
            </a:r>
            <a:endParaRPr lang="en-US" altLang="zh-CN" dirty="0"/>
          </a:p>
          <a:p>
            <a:r>
              <a:rPr lang="en-US" altLang="zh-CN" dirty="0"/>
              <a:t>Find</a:t>
            </a:r>
            <a:r>
              <a:rPr lang="zh-CN" altLang="en-US" dirty="0"/>
              <a:t>：找意义最相近的</a:t>
            </a:r>
            <a:endParaRPr lang="en-US" altLang="zh-CN" dirty="0"/>
          </a:p>
          <a:p>
            <a:r>
              <a:rPr lang="en-US" altLang="zh-CN" dirty="0"/>
              <a:t>Compare</a:t>
            </a:r>
            <a:r>
              <a:rPr lang="zh-CN" altLang="en-US" dirty="0"/>
              <a:t>匹配距离相近的</a:t>
            </a:r>
            <a:endParaRPr lang="en-US" altLang="zh-CN" dirty="0"/>
          </a:p>
          <a:p>
            <a:r>
              <a:rPr lang="en-US" altLang="zh-CN" dirty="0" err="1"/>
              <a:t>Logicand</a:t>
            </a:r>
            <a:r>
              <a:rPr lang="zh-CN" altLang="en-US" dirty="0"/>
              <a:t>匹配逻辑模块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086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23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01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609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30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28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3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概念学习引入</a:t>
            </a:r>
            <a:r>
              <a:rPr lang="en-US" altLang="zh-CN" dirty="0" err="1"/>
              <a:t>explanation+motivation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42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027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BoW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logistic regression (LR) classifier over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bag-of-words representation of emails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097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13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96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90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5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左上角显示的是一只环嘴鸥的示例图像。在其他三张图</a:t>
            </a:r>
            <a:r>
              <a:rPr lang="en-US" altLang="zh-CN" dirty="0"/>
              <a:t>(A)</a:t>
            </a:r>
            <a:r>
              <a:rPr lang="zh-CN" altLang="en-US" dirty="0"/>
              <a:t>， </a:t>
            </a:r>
            <a:r>
              <a:rPr lang="en-US" altLang="zh-CN" dirty="0"/>
              <a:t>(B)</a:t>
            </a:r>
            <a:r>
              <a:rPr lang="zh-CN" altLang="en-US" dirty="0"/>
              <a:t>， </a:t>
            </a:r>
            <a:r>
              <a:rPr lang="en-US" altLang="zh-CN" dirty="0"/>
              <a:t>(C)</a:t>
            </a:r>
            <a:r>
              <a:rPr lang="zh-CN" altLang="en-US" dirty="0"/>
              <a:t>中，哪一张不是环嘴鸥，而是加利福尼亚鸥</a:t>
            </a:r>
            <a:r>
              <a:rPr lang="en-US" altLang="zh-CN" dirty="0"/>
              <a:t>?</a:t>
            </a:r>
            <a:r>
              <a:rPr lang="zh-CN" altLang="en-US" dirty="0"/>
              <a:t>给出自然语言的解释“环嘴海鸥的喙尖附近有一个黑色的环 “加利福尼亚海鸥下颌骨顶端附近有一个红斑”，更容易发现</a:t>
            </a:r>
            <a:r>
              <a:rPr lang="en-US" altLang="zh-CN" dirty="0"/>
              <a:t>(a)</a:t>
            </a:r>
            <a:r>
              <a:rPr lang="zh-CN" altLang="en-US" dirty="0"/>
              <a:t>是正确的选择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693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F0BCAF2E-8C5C-465D-860F-9F2C9537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54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18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346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第一个是主要观点</a:t>
            </a:r>
            <a:endParaRPr lang="en-US" altLang="zh-CN" dirty="0"/>
          </a:p>
          <a:p>
            <a:r>
              <a:rPr lang="zh-CN" altLang="en-US" dirty="0"/>
              <a:t>第二个是想证明确实学到的是浅层知识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845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想要证明解释有用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17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目的是证明整个网络的决定是正确的。想看看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上使用的典型架构是如何适应的，以自然语言证明它的决定。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为了在标签上设置解释条件，所以将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33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predicting an explanation given a pair of (premise, hypothesis), we first train a simple seq2seq model that we call EXPLAINTHENPREDICTSEQ2SEQ.</a:t>
            </a:r>
          </a:p>
          <a:p>
            <a:r>
              <a:rPr lang="en-US" altLang="zh-CN" dirty="0"/>
              <a:t>Secondly, we train an attention model, which we refer to as EXPLAINTHENPREDICTATTENTION. We use the same encoder and decoder as in EXPLAINTHENPREDICTSEQ2SEQ,</a:t>
            </a:r>
          </a:p>
          <a:p>
            <a:r>
              <a:rPr lang="en-US" altLang="zh-CN" dirty="0"/>
              <a:t>and we add two identical but separate attention modules, over the tokens in the premise and hypothesis.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61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predicting an explanation given a pair of (premise, hypothesis), we first train a simple seq2seq model that we call EXPLAINTHENPREDICTSEQ2SEQ.</a:t>
            </a:r>
          </a:p>
          <a:p>
            <a:r>
              <a:rPr lang="en-US" altLang="zh-CN" dirty="0"/>
              <a:t>Secondly, we train an attention model, which we refer to as EXPLAINTHENPREDICTATTENTION. We use the same encoder and decoder as in EXPLAINTHENPREDICTSEQ2SEQ,</a:t>
            </a:r>
          </a:p>
          <a:p>
            <a:r>
              <a:rPr lang="en-US" altLang="zh-CN" dirty="0"/>
              <a:t>and we add two identical but separate attention modules, over the tokens in the premise and hypothesis.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0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03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predicting an explanation given a pair of (premise, hypothesis), we first train a simple seq2seq model that we call EXPLAINTHENPREDICTSEQ2SEQ.</a:t>
            </a:r>
          </a:p>
          <a:p>
            <a:r>
              <a:rPr lang="en-US" altLang="zh-CN" dirty="0"/>
              <a:t>Secondly, we train an attention model, which we refer to as EXPLAINTHENPREDICTATTENTION. We use the same encoder and decoder as in EXPLAINTHENPREDICTSEQ2SEQ,</a:t>
            </a:r>
          </a:p>
          <a:p>
            <a:r>
              <a:rPr lang="en-US" altLang="zh-CN" dirty="0"/>
              <a:t>and we add two identical but separate attention modules, over the tokens in the premise and hypothesis.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5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51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9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6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发展路线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CE144-D5A4-4C71-9FB6-2A256C7E99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6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19931" y="-26811"/>
            <a:ext cx="6650134" cy="1169035"/>
          </a:xfrm>
        </p:spPr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44168-92A4-4746-AE11-2C083C37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33BDC1-7DD3-4FC8-B6A3-AEDDF422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56CBA-7569-4B5B-A2B9-C9CDEF72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F73B29-0E7D-48A4-95B3-D07D9328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8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8851E-B889-44C9-A332-DDD9F00D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011520-A40F-40E2-BB12-216E5C4B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B03D6-A6A1-4ACB-9681-AE5250D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34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376AE-4ACC-4428-9907-F66F4B62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754063"/>
            <a:ext cx="6484938" cy="26384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0EB2B-2384-4251-A6CC-78200E62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100" y="1628775"/>
            <a:ext cx="10177463" cy="80359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E1CD30-C143-4A47-91FA-FD1F68F31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300" y="3392488"/>
            <a:ext cx="6484938" cy="6286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1C6087-96DB-408E-8E30-A797F888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E53EF9-19A8-41B6-B647-C5D3CEAF3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D5463-3E0E-418F-B164-2390048B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076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2C0B8-6184-4553-AA66-21BC7F03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754063"/>
            <a:ext cx="6484938" cy="26384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C6C7F1-868A-439B-8C45-2B05851E6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7100" y="1628775"/>
            <a:ext cx="10177463" cy="803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9520FA-76FF-4B89-9E7E-0A6BF0E8D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300" y="3392488"/>
            <a:ext cx="6484938" cy="6286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1C839-03EF-4082-A3DC-5AB1494B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213D7-D6B9-4DBC-9BB7-F0647F52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9F59DF-5DC7-4BF3-B7B5-301FCAE1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5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0253E-560A-437D-8613-EF1465E3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1E788-D63B-4EE2-9474-C4ADEFAE2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713" y="3009900"/>
            <a:ext cx="17338675" cy="71770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586C40-73B4-4848-960D-D3A0F93F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C0AE0-9C58-4945-AFC4-7B64B2FE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35FBB-5BA4-44DB-A9AC-C93D3CC8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2AD541-0AD8-495A-9945-050A5AC9B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7513" y="601663"/>
            <a:ext cx="4333875" cy="95853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2FB376-F42B-4E63-8D09-2B56F6A93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713" y="601663"/>
            <a:ext cx="12852400" cy="9585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136B9-B2FB-4DBA-8272-4C4B5C11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D730C-31B2-4C30-919E-51E8B0D5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B33112-8543-4AA4-97CB-6CBF08D4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5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86336-4BDE-4B89-A174-E4ECF48D2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1025"/>
            <a:ext cx="15078075" cy="39370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48C3A3-8613-4268-B3A5-FD7B9C383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425"/>
            <a:ext cx="15078075" cy="273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6511CD-5A5C-4117-81E6-95EF2E14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DD281-9E48-4E53-9891-31B4D431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311BD-B05B-49A0-B692-E1702621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6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A22DF-D70E-4929-8B0C-9FD5BC21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A8D5A-45B9-43D7-A650-FCF6D8FA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713" y="3009900"/>
            <a:ext cx="17338675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B2A65-E88A-46BF-B7E3-55B1A066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B36C8-292F-4B00-B0DB-B978AA7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D7B84-CCE9-454C-8CF9-144F4EAC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9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FA6E3-D9F0-4C94-B4C6-79D465EE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9400"/>
            <a:ext cx="17340263" cy="47037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E768DC-0FA8-4A41-80A5-6B4741C90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7567613"/>
            <a:ext cx="17340263" cy="247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078EC-A9BC-4D40-9710-E03434A0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1C01A-0D29-4936-A13A-B083149E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4C64E-3500-4D56-B3EB-AFF0C1B4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0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889F9-ECB7-40A8-B499-EC810DF3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EA3B7-9001-40A2-95F4-4141F5663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713" y="3009900"/>
            <a:ext cx="8593137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39BBEB-1CF9-4A1D-8889-5EC5EBCF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28250" y="3009900"/>
            <a:ext cx="8593138" cy="7177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F9C39-D6CC-469F-A644-6B02D8BE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971DDF-D9B3-421F-A77D-6B714706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2D20F-86F8-41A3-BB76-A37F3320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2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AD46F-ED54-4DFA-9592-9751EF87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601663"/>
            <a:ext cx="17340263" cy="21859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F6B351-0A11-46CC-BAA6-20226100A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300" y="2771775"/>
            <a:ext cx="8505825" cy="1358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C4EFC-8E47-4574-B3EA-2255B2D8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300" y="4130675"/>
            <a:ext cx="8505825" cy="6076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D27A40-E18D-4F8F-B727-22EB717A8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463" y="2771775"/>
            <a:ext cx="8547100" cy="1358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B30DC1-0154-484D-83E1-448854FD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463" y="4130675"/>
            <a:ext cx="8547100" cy="6076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1990A1-6A12-4A19-AEC5-F6554378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B240D5-FAE8-4553-8D90-439D5DF5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9E8297-5D6F-4BAC-908F-2784757F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9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502410"/>
          </a:xfrm>
          <a:custGeom>
            <a:avLst/>
            <a:gdLst/>
            <a:ahLst/>
            <a:cxnLst/>
            <a:rect l="l" t="t" r="r" b="b"/>
            <a:pathLst>
              <a:path w="20104100" h="1502410">
                <a:moveTo>
                  <a:pt x="0" y="0"/>
                </a:moveTo>
                <a:lnTo>
                  <a:pt x="0" y="1501917"/>
                </a:lnTo>
                <a:lnTo>
                  <a:pt x="20104099" y="1501917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D4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19931" y="-26811"/>
            <a:ext cx="3664237" cy="1169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58705" y="3442622"/>
            <a:ext cx="961136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089818" y="10753006"/>
            <a:ext cx="369569" cy="362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0433FF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285750" indent="-285750">
        <a:buClr>
          <a:srgbClr val="0000FF"/>
        </a:buClr>
        <a:buSzPct val="150000"/>
        <a:buFont typeface="Arial" panose="020B0604020202020204" pitchFamily="34" charset="0"/>
        <a:buChar char="•"/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B4DCF-6E8E-4360-96BB-2B8A7A896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28C4D-91F9-488C-85A3-8B8806C416B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C3955-372E-4A42-B040-372BC644E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563" y="10482263"/>
            <a:ext cx="67849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2AF44-5C46-4C03-B9F6-9B21F9219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220C-78D0-4980-B12A-D8979685A8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9937AE-67D9-4D2C-8CD0-DD04149BC9A1}"/>
              </a:ext>
            </a:extLst>
          </p:cNvPr>
          <p:cNvSpPr/>
          <p:nvPr userDrawn="1"/>
        </p:nvSpPr>
        <p:spPr>
          <a:xfrm>
            <a:off x="3422650" y="2759075"/>
            <a:ext cx="12801600" cy="4876800"/>
          </a:xfrm>
          <a:prstGeom prst="rect">
            <a:avLst/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4250" y="6282344"/>
            <a:ext cx="18135600" cy="2276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</a:pPr>
            <a:r>
              <a:rPr lang="zh-CN" altLang="en-US" sz="4000" b="1" dirty="0">
                <a:latin typeface="Microsoft JhengHei UI"/>
                <a:cs typeface="Microsoft JhengHei UI"/>
              </a:rPr>
              <a:t>高怡</a:t>
            </a:r>
            <a:endParaRPr lang="en-US" altLang="zh-CN" sz="4000" b="1" dirty="0">
              <a:latin typeface="Microsoft JhengHei UI"/>
              <a:cs typeface="Microsoft JhengHei UI"/>
            </a:endParaRPr>
          </a:p>
          <a:p>
            <a:pPr algn="ctr">
              <a:lnSpc>
                <a:spcPct val="125000"/>
              </a:lnSpc>
              <a:spcBef>
                <a:spcPts val="100"/>
              </a:spcBef>
            </a:pPr>
            <a:r>
              <a:rPr lang="en-US" altLang="zh-CN" sz="4000" dirty="0">
                <a:latin typeface="Gill Sans MT" panose="020B0502020104020203" pitchFamily="34" charset="0"/>
                <a:cs typeface="Microsoft JhengHei UI"/>
              </a:rPr>
              <a:t>51205901034</a:t>
            </a:r>
          </a:p>
          <a:p>
            <a:pPr algn="ctr">
              <a:lnSpc>
                <a:spcPct val="125000"/>
              </a:lnSpc>
              <a:spcBef>
                <a:spcPts val="100"/>
              </a:spcBef>
            </a:pPr>
            <a:r>
              <a:rPr lang="en-US" altLang="zh-CN" sz="4000" i="1" dirty="0">
                <a:latin typeface="Gill Sans MT" panose="020B0502020104020203" pitchFamily="34" charset="0"/>
                <a:cs typeface="Microsoft JhengHei UI"/>
              </a:rPr>
              <a:t>gaoyi@stu.ecnu.edu.cn</a:t>
            </a:r>
            <a:endParaRPr sz="4000" i="1" dirty="0">
              <a:latin typeface="Gill Sans MT" panose="020B0502020104020203" pitchFamily="34" charset="0"/>
              <a:cs typeface="Microsoft JhengHei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9650" y="1997646"/>
            <a:ext cx="16230599" cy="4284698"/>
          </a:xfrm>
          <a:prstGeom prst="rect">
            <a:avLst/>
          </a:prstGeom>
          <a:solidFill>
            <a:srgbClr val="D4D4FF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</a:pPr>
            <a:r>
              <a:rPr lang="en-US" sz="8050" spc="-5" dirty="0"/>
              <a:t>     </a:t>
            </a:r>
            <a:br>
              <a:rPr lang="en-US" sz="8050" spc="-5" dirty="0"/>
            </a:br>
            <a:r>
              <a:rPr lang="en-US" sz="6600" spc="-5" dirty="0"/>
              <a:t>E</a:t>
            </a:r>
            <a:r>
              <a:rPr lang="en-US" altLang="zh-CN" sz="6600" spc="-5" dirty="0"/>
              <a:t>xplanation </a:t>
            </a:r>
            <a:br>
              <a:rPr lang="en-US" altLang="zh-CN" sz="6600" spc="-5" dirty="0"/>
            </a:br>
            <a:endParaRPr sz="805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E0E720E-DDE0-4B69-A2D8-50A7469FB811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</a:t>
            </a:fld>
            <a:endParaRPr sz="23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7163115" y="10753006"/>
            <a:ext cx="79557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10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Parse </a:t>
            </a:r>
            <a:endParaRPr lang="en-US" kern="0" spc="-15" dirty="0"/>
          </a:p>
        </p:txBody>
      </p:sp>
      <p:pic>
        <p:nvPicPr>
          <p:cNvPr id="2050" name="Picture 2" descr="https://docimg8.docs.qq.com/image/DsWnNqtu1kCpEK5CNjyAYw?w=1445&amp;h=669">
            <a:extLst>
              <a:ext uri="{FF2B5EF4-FFF2-40B4-BE49-F238E27FC236}">
                <a16:creationId xmlns:a16="http://schemas.microsoft.com/office/drawing/2014/main" id="{9026C4AD-00D1-434B-809C-80F1BBC8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292475"/>
            <a:ext cx="14383644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EBF95B6-58FC-49FA-90E2-E23D62B6C191}"/>
              </a:ext>
            </a:extLst>
          </p:cNvPr>
          <p:cNvSpPr/>
          <p:nvPr/>
        </p:nvSpPr>
        <p:spPr>
          <a:xfrm>
            <a:off x="2127250" y="1926007"/>
            <a:ext cx="5280420" cy="745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13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语义解析器：</a:t>
            </a:r>
            <a:r>
              <a:rPr lang="en-US" altLang="zh-CN" sz="3600" dirty="0" err="1">
                <a:solidFill>
                  <a:srgbClr val="333333"/>
                </a:solidFill>
                <a:latin typeface="Gill Sans MT" panose="020B0502020104020203" pitchFamily="34" charset="0"/>
              </a:rPr>
              <a:t>SippyCup</a:t>
            </a:r>
            <a:endParaRPr lang="en-US" altLang="zh-CN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053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Explanation</a:t>
            </a:r>
            <a:r>
              <a:rPr lang="zh-CN" altLang="en-US" dirty="0"/>
              <a:t>标注数据</a:t>
            </a:r>
            <a:endParaRPr lang="en-US" kern="0" spc="-15" dirty="0"/>
          </a:p>
        </p:txBody>
      </p:sp>
      <p:pic>
        <p:nvPicPr>
          <p:cNvPr id="3074" name="Picture 2" descr="https://docimg8.docs.qq.com/image/cL4gYtQQEnYKTEWuGzi1ig?w=1462&amp;h=531">
            <a:extLst>
              <a:ext uri="{FF2B5EF4-FFF2-40B4-BE49-F238E27FC236}">
                <a16:creationId xmlns:a16="http://schemas.microsoft.com/office/drawing/2014/main" id="{420BE28E-4B98-498D-9FB3-EADD6A22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032475"/>
            <a:ext cx="1688339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F01DE7-9929-424B-AEC8-67D7B312263F}"/>
              </a:ext>
            </a:extLst>
          </p:cNvPr>
          <p:cNvSpPr txBox="1"/>
          <p:nvPr/>
        </p:nvSpPr>
        <p:spPr>
          <a:xfrm>
            <a:off x="1060450" y="1915976"/>
            <a:ext cx="144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标记数据较少时性能相对较好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6F70E9B-A549-4EE4-B20B-F4DD9E4AF902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11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9003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Data </a:t>
            </a:r>
            <a:endParaRPr lang="en-US" kern="0" spc="-15" dirty="0"/>
          </a:p>
        </p:txBody>
      </p:sp>
      <p:pic>
        <p:nvPicPr>
          <p:cNvPr id="4098" name="Picture 2" descr="https://docimg8.docs.qq.com/image/YpHsGldvtiAJ14Nw9gmH6Q?w=713&amp;h=453">
            <a:extLst>
              <a:ext uri="{FF2B5EF4-FFF2-40B4-BE49-F238E27FC236}">
                <a16:creationId xmlns:a16="http://schemas.microsoft.com/office/drawing/2014/main" id="{5F42E0E2-B0DC-43F0-9C38-0CD7AC78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13" y="4064000"/>
            <a:ext cx="8586674" cy="54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E3B654-8E59-4B81-B649-EC7C8FF516F0}"/>
              </a:ext>
            </a:extLst>
          </p:cNvPr>
          <p:cNvSpPr txBox="1"/>
          <p:nvPr/>
        </p:nvSpPr>
        <p:spPr>
          <a:xfrm>
            <a:off x="1479550" y="2491029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4000" dirty="0">
                <a:latin typeface="Gill Sans MT" panose="020B0502020104020203" pitchFamily="34" charset="0"/>
              </a:rPr>
              <a:t>Filter</a:t>
            </a:r>
            <a:r>
              <a:rPr lang="zh-CN" altLang="en-US" sz="4000" b="1" dirty="0">
                <a:latin typeface="Gill Sans MT" panose="020B0502020104020203" pitchFamily="34" charset="0"/>
              </a:rPr>
              <a:t>必要性</a:t>
            </a:r>
          </a:p>
        </p:txBody>
      </p:sp>
      <p:pic>
        <p:nvPicPr>
          <p:cNvPr id="7" name="Picture 2" descr="https://docimg6.docs.qq.com/image/zVVFAOlYSnqgly2UbARxtA?w=724&amp;h=370">
            <a:extLst>
              <a:ext uri="{FF2B5EF4-FFF2-40B4-BE49-F238E27FC236}">
                <a16:creationId xmlns:a16="http://schemas.microsoft.com/office/drawing/2014/main" id="{6B17986B-EAD7-4DFD-9090-56442A90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11" y="4061340"/>
            <a:ext cx="9376614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78B827F-03DD-4D92-9405-89683CCF36BB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12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5468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Explanation</a:t>
            </a:r>
            <a:r>
              <a:rPr lang="zh-CN" altLang="en-US" dirty="0"/>
              <a:t>标注数据</a:t>
            </a:r>
            <a:endParaRPr lang="en-US" kern="0" spc="-15" dirty="0"/>
          </a:p>
        </p:txBody>
      </p:sp>
      <p:pic>
        <p:nvPicPr>
          <p:cNvPr id="7" name="Picture 4" descr="https://docimg3.docs.qq.com/image/uRmAPwJ5O5zcyXBXPQfYJw?w=1458&amp;h=464">
            <a:extLst>
              <a:ext uri="{FF2B5EF4-FFF2-40B4-BE49-F238E27FC236}">
                <a16:creationId xmlns:a16="http://schemas.microsoft.com/office/drawing/2014/main" id="{B87DEB48-08A3-42E3-87DA-9042EBE0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3444875"/>
            <a:ext cx="1726348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D4EB39C1-A351-4F12-B361-03DE93B12385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13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7625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36A511E-E5AB-40E3-86AB-B9D6CBC35875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Explanation</a:t>
            </a:r>
            <a:r>
              <a:rPr lang="zh-CN" altLang="en-US" dirty="0"/>
              <a:t>标注数据</a:t>
            </a:r>
            <a:endParaRPr lang="en-US" kern="0" spc="-15" dirty="0"/>
          </a:p>
        </p:txBody>
      </p:sp>
      <p:pic>
        <p:nvPicPr>
          <p:cNvPr id="5124" name="Picture 4" descr="https://docimg9.docs.qq.com/image/XsvO3966zhYGVQcYlmTH4Q?w=715&amp;h=741">
            <a:extLst>
              <a:ext uri="{FF2B5EF4-FFF2-40B4-BE49-F238E27FC236}">
                <a16:creationId xmlns:a16="http://schemas.microsoft.com/office/drawing/2014/main" id="{33F49FB1-4E13-45DD-9EDF-FCBE1FB6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050" y="2454275"/>
            <a:ext cx="7467600" cy="77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355CD8-C3BB-460D-86E6-1EFFED88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579" y="4435475"/>
            <a:ext cx="857414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[ICLR20]LEARNING FROM EXPLANATIONS WITH</a:t>
            </a:r>
          </a:p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NEURAL EXECUTION TREE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68B52-230B-4291-8D4D-0C3DB26E7E4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15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D22558-2D41-40E2-A850-75549B92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6416675"/>
            <a:ext cx="118753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B09EC7-9663-4571-A79E-7C1A6EC6C0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14050" y="2759075"/>
            <a:ext cx="7743892" cy="5791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222250" y="3749675"/>
            <a:ext cx="10058401" cy="98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latin typeface="Gill Sans MT" panose="020B0502020104020203" pitchFamily="34" charset="0"/>
              </a:rPr>
              <a:t>提出</a:t>
            </a:r>
            <a:r>
              <a:rPr lang="en-US" altLang="zh-CN" sz="4400" dirty="0" err="1">
                <a:latin typeface="Gill Sans MT" panose="020B0502020104020203" pitchFamily="34" charset="0"/>
              </a:rPr>
              <a:t>NExT</a:t>
            </a:r>
            <a:r>
              <a:rPr lang="zh-CN" altLang="en-US" sz="4400" dirty="0">
                <a:latin typeface="Gill Sans MT" panose="020B0502020104020203" pitchFamily="34" charset="0"/>
              </a:rPr>
              <a:t>框架</a:t>
            </a:r>
            <a:r>
              <a:rPr lang="en-US" altLang="zh-CN" sz="4400" dirty="0">
                <a:latin typeface="Gill Sans MT" panose="020B0502020104020203" pitchFamily="34" charset="0"/>
              </a:rPr>
              <a:t>,</a:t>
            </a:r>
            <a:r>
              <a:rPr lang="zh-CN" altLang="en-US" sz="4400" dirty="0">
                <a:latin typeface="Gill Sans MT" panose="020B0502020104020203" pitchFamily="34" charset="0"/>
              </a:rPr>
              <a:t>采用</a:t>
            </a:r>
            <a:r>
              <a:rPr lang="en-US" altLang="zh-CN" sz="4400" dirty="0">
                <a:latin typeface="Gill Sans MT" panose="020B0502020104020203" pitchFamily="34" charset="0"/>
              </a:rPr>
              <a:t>soft-match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14AEEB3-535E-4A37-A153-312B4E3D4303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5FDCA-8256-4A8B-A7D9-082D63F17B0E}"/>
              </a:ext>
            </a:extLst>
          </p:cNvPr>
          <p:cNvSpPr txBox="1"/>
          <p:nvPr/>
        </p:nvSpPr>
        <p:spPr>
          <a:xfrm>
            <a:off x="146050" y="10699145"/>
            <a:ext cx="15531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[ICLR20]LEARNING FROM EXPLANATIONS WITH NEURAL EXECUTION TREE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14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FABAD-46A3-4EB6-963F-FDF7C17A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422919" cy="2308324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52BBC2-99F7-46FE-BB30-93BAA91C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11" y="1768475"/>
            <a:ext cx="20345400" cy="8010899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922DA26-BF30-4F78-B16A-526CE7E5E687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17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4144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FABAD-46A3-4EB6-963F-FDF7C17A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422919" cy="2308324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922DA26-BF30-4F78-B16A-526CE7E5E687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18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55DE78-928C-49C2-BEC2-2593ED51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9" y="1997075"/>
            <a:ext cx="18659267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FABAD-46A3-4EB6-963F-FDF7C17A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422919" cy="2308324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922DA26-BF30-4F78-B16A-526CE7E5E687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19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64586A-5F7B-4583-BDBE-83E590095330}"/>
              </a:ext>
            </a:extLst>
          </p:cNvPr>
          <p:cNvSpPr txBox="1"/>
          <p:nvPr/>
        </p:nvSpPr>
        <p:spPr>
          <a:xfrm>
            <a:off x="405308" y="1616075"/>
            <a:ext cx="16757807" cy="505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NExT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String Matching Module</a:t>
            </a:r>
            <a:r>
              <a:rPr lang="zh-CN" altLang="en-US" sz="4400" dirty="0">
                <a:latin typeface="Gill Sans MT" panose="020B0502020104020203" pitchFamily="34" charset="0"/>
              </a:rPr>
              <a:t>：计算相似度而不是精确匹配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Soft Counting Module</a:t>
            </a:r>
            <a:r>
              <a:rPr lang="zh-CN" altLang="en-US" sz="4400" dirty="0">
                <a:latin typeface="Gill Sans MT" panose="020B0502020104020203" pitchFamily="34" charset="0"/>
              </a:rPr>
              <a:t>：软化计数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Deterministic Function Module</a:t>
            </a:r>
            <a:r>
              <a:rPr lang="zh-CN" altLang="en-US" sz="4400" dirty="0">
                <a:latin typeface="Gill Sans MT" panose="020B0502020104020203" pitchFamily="34" charset="0"/>
              </a:rPr>
              <a:t>：用于不能软化的词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Logical Calculation Module</a:t>
            </a:r>
            <a:r>
              <a:rPr lang="zh-CN" altLang="en-US" sz="4400" dirty="0">
                <a:latin typeface="Gill Sans MT" panose="020B0502020104020203" pitchFamily="34" charset="0"/>
              </a:rPr>
              <a:t>：把节点和节点的概率组合在一起</a:t>
            </a:r>
            <a:endParaRPr lang="en-US" altLang="zh-CN" sz="4400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5D9037-9E60-4D6C-B545-1482B79C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6873875"/>
            <a:ext cx="7467600" cy="23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6ED52-9F9C-420C-AE13-4EF6B69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9C9B2-8C26-46F9-9E47-72FF379D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530475"/>
            <a:ext cx="13639800" cy="72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FABAD-46A3-4EB6-963F-FDF7C17A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422919" cy="2308324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922DA26-BF30-4F78-B16A-526CE7E5E687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20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06049-4D9D-445E-AC30-37F85001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" y="2304211"/>
            <a:ext cx="19952108" cy="65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080D2-7C1E-43A4-A16E-5E8918F5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956319" cy="2308324"/>
          </a:xfrm>
        </p:spPr>
        <p:txBody>
          <a:bodyPr/>
          <a:lstStyle/>
          <a:p>
            <a:r>
              <a:rPr lang="en-US" altLang="zh-CN" dirty="0" err="1"/>
              <a:t>Expriment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BAD941-4F93-4F5A-B87A-FC633077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768475"/>
            <a:ext cx="14325600" cy="8627919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B645816-6500-4943-9176-7D3C7AAF20A9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21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7803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3B68D-3463-422E-B794-51B40466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346719" cy="1185686"/>
          </a:xfrm>
        </p:spPr>
        <p:txBody>
          <a:bodyPr/>
          <a:lstStyle/>
          <a:p>
            <a:r>
              <a:rPr lang="en-US" altLang="zh-CN" dirty="0" err="1"/>
              <a:t>Expriment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D40B23-57E0-4C66-8936-A739B7682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4428" y="1997075"/>
            <a:ext cx="19939674" cy="8153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7907BF5-FA0B-412B-BAFD-69AFCA9D8088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22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442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[EMNLP 20findings] Teaching Machine Comprehension with Compositional Explanations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68B52-230B-4291-8D4D-0C3DB26E7E4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23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DC6184-878A-4A74-93D7-D5702627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44" y="6439374"/>
            <a:ext cx="1131161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5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/>
              <a:t>Introduction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24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9574F-DD30-45A0-9344-C760882E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663" y="1920875"/>
            <a:ext cx="8337423" cy="792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196492-6549-4D35-8B00-BA99EE448D1E}"/>
              </a:ext>
            </a:extLst>
          </p:cNvPr>
          <p:cNvSpPr txBox="1"/>
          <p:nvPr/>
        </p:nvSpPr>
        <p:spPr>
          <a:xfrm>
            <a:off x="831850" y="3063875"/>
            <a:ext cx="8883523" cy="331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使用少量的半结构化解释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从解释中提取结构化变量和规则，并组成</a:t>
            </a:r>
            <a:r>
              <a:rPr lang="en-US" altLang="zh-CN" sz="3600" dirty="0">
                <a:latin typeface="Gill Sans MT" panose="020B0502020104020203" pitchFamily="34" charset="0"/>
              </a:rPr>
              <a:t>neural module teachers</a:t>
            </a:r>
            <a:r>
              <a:rPr lang="zh-CN" altLang="en-US" sz="3600" dirty="0">
                <a:latin typeface="Gill Sans MT" panose="020B0502020104020203" pitchFamily="34" charset="0"/>
              </a:rPr>
              <a:t>，为训练下游</a:t>
            </a:r>
            <a:r>
              <a:rPr lang="en-US" altLang="zh-CN" sz="3600" dirty="0">
                <a:latin typeface="Gill Sans MT" panose="020B0502020104020203" pitchFamily="34" charset="0"/>
              </a:rPr>
              <a:t>MRC</a:t>
            </a:r>
            <a:r>
              <a:rPr lang="zh-CN" altLang="en-US" sz="3600" dirty="0">
                <a:latin typeface="Gill Sans MT" panose="020B0502020104020203" pitchFamily="34" charset="0"/>
              </a:rPr>
              <a:t>模型注解实例</a:t>
            </a:r>
          </a:p>
        </p:txBody>
      </p:sp>
    </p:spTree>
    <p:extLst>
      <p:ext uri="{BB962C8B-B14F-4D97-AF65-F5344CB8AC3E}">
        <p14:creationId xmlns:p14="http://schemas.microsoft.com/office/powerpoint/2010/main" val="1999467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1089E-6F40-4396-8D16-6FA6C50AD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4575319" cy="2308324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pic>
        <p:nvPicPr>
          <p:cNvPr id="4098" name="Picture 2" descr="https://docimg2.docs.qq.com/image/rSRTND3gy2SE91Hxl4J5YA?w=1435&amp;h=325">
            <a:extLst>
              <a:ext uri="{FF2B5EF4-FFF2-40B4-BE49-F238E27FC236}">
                <a16:creationId xmlns:a16="http://schemas.microsoft.com/office/drawing/2014/main" id="{DE5D9AD2-750A-43F1-AA90-648B5CA7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" y="4256645"/>
            <a:ext cx="19311328" cy="43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584121-E3C8-4458-A32E-CB3EBA1CEE3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25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126CA0-9CF4-492B-A20E-AAE5E53C90E5}"/>
              </a:ext>
            </a:extLst>
          </p:cNvPr>
          <p:cNvSpPr txBox="1"/>
          <p:nvPr/>
        </p:nvSpPr>
        <p:spPr>
          <a:xfrm>
            <a:off x="679450" y="2260812"/>
            <a:ext cx="8229600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 err="1">
                <a:latin typeface="+mn-ea"/>
              </a:rPr>
              <a:t>Hard_match</a:t>
            </a: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zh-CN" sz="3600" dirty="0" err="1">
                <a:latin typeface="+mn-ea"/>
                <a:sym typeface="Wingdings" panose="05000000000000000000" pitchFamily="2" charset="2"/>
              </a:rPr>
              <a:t>soft_match</a:t>
            </a:r>
            <a:endParaRPr lang="en-US" altLang="zh-CN" sz="3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+mn-ea"/>
              </a:rPr>
              <a:t> 联合训练</a:t>
            </a:r>
            <a:r>
              <a:rPr lang="en-US" altLang="zh-CN" sz="3600" dirty="0">
                <a:latin typeface="+mn-ea"/>
              </a:rPr>
              <a:t>teacher</a:t>
            </a:r>
            <a:r>
              <a:rPr lang="zh-CN" altLang="en-US" sz="3600" dirty="0">
                <a:latin typeface="+mn-ea"/>
              </a:rPr>
              <a:t>和下游分类器</a:t>
            </a:r>
          </a:p>
        </p:txBody>
      </p:sp>
    </p:spTree>
    <p:extLst>
      <p:ext uri="{BB962C8B-B14F-4D97-AF65-F5344CB8AC3E}">
        <p14:creationId xmlns:p14="http://schemas.microsoft.com/office/powerpoint/2010/main" val="253485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/>
              <a:t>Introduction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26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6146" name="Picture 2" descr="https://docimg7.docs.qq.com/image/V-CcW7JUM1U2Bh4ndyZ9Tw?w=694&amp;h=825">
            <a:extLst>
              <a:ext uri="{FF2B5EF4-FFF2-40B4-BE49-F238E27FC236}">
                <a16:creationId xmlns:a16="http://schemas.microsoft.com/office/drawing/2014/main" id="{6D2565B7-8F4F-4381-B113-F213813D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4" y="1887312"/>
            <a:ext cx="7924800" cy="94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886EAB-C4A9-4E5B-BEB9-877B2AA1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243" y="3444875"/>
            <a:ext cx="8098103" cy="5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 err="1"/>
              <a:t>Expriment</a:t>
            </a:r>
            <a:r>
              <a:rPr lang="en-US" altLang="zh-CN" spc="-5" dirty="0"/>
              <a:t>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27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7170" name="Picture 2" descr="https://docimg3.docs.qq.com/image/rdD43wjtCNIGkRRVvr4Bqg?w=1453&amp;h=756">
            <a:extLst>
              <a:ext uri="{FF2B5EF4-FFF2-40B4-BE49-F238E27FC236}">
                <a16:creationId xmlns:a16="http://schemas.microsoft.com/office/drawing/2014/main" id="{C5BF5B03-9B7C-46DD-B0ED-820BF64C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1523737"/>
            <a:ext cx="17602200" cy="913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565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 err="1"/>
              <a:t>Expriment</a:t>
            </a:r>
            <a:r>
              <a:rPr lang="en-US" altLang="zh-CN" spc="-5" dirty="0"/>
              <a:t>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28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9218" name="Picture 2" descr="https://docimg9.docs.qq.com/image/LuL0R2NA3vADRoYT2eLxsA?w=1377&amp;h=514">
            <a:extLst>
              <a:ext uri="{FF2B5EF4-FFF2-40B4-BE49-F238E27FC236}">
                <a16:creationId xmlns:a16="http://schemas.microsoft.com/office/drawing/2014/main" id="{39D2D71D-FD7C-4DBA-AFDA-FCD2A6C8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91" y="2606675"/>
            <a:ext cx="17786917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93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 err="1"/>
              <a:t>Expriment</a:t>
            </a:r>
            <a:r>
              <a:rPr lang="en-US" altLang="zh-CN" spc="-5" dirty="0"/>
              <a:t>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29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8194" name="Picture 2" descr="https://docimg5.docs.qq.com/image/5acn4XJAhAqcG0R7XJXMLQ?w=619&amp;h=336">
            <a:extLst>
              <a:ext uri="{FF2B5EF4-FFF2-40B4-BE49-F238E27FC236}">
                <a16:creationId xmlns:a16="http://schemas.microsoft.com/office/drawing/2014/main" id="{CA02786E-A51B-4296-924B-3C1FD251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3661072"/>
            <a:ext cx="8305800" cy="44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docimg1.docs.qq.com/image/-dE5F9UeGGKgQoeyAnpuXg?w=701&amp;h=378">
            <a:extLst>
              <a:ext uri="{FF2B5EF4-FFF2-40B4-BE49-F238E27FC236}">
                <a16:creationId xmlns:a16="http://schemas.microsoft.com/office/drawing/2014/main" id="{ADD28442-E9C7-4364-B9CF-85AA2D80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50" y="3389992"/>
            <a:ext cx="931881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92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17684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[ACL18]Training Classifiers with Natural Language Explanations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68B52-230B-4291-8D4D-0C3DB26E7E4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7F9DF3-E45B-424B-9E31-9192A820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5197475"/>
            <a:ext cx="12192000" cy="37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 err="1"/>
              <a:t>Expriment</a:t>
            </a:r>
            <a:r>
              <a:rPr lang="en-US" altLang="zh-CN" spc="-5" dirty="0"/>
              <a:t>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30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0242" name="Picture 2" descr="https://docimg8.docs.qq.com/image/i8lr13j9X05UI02Gv0hr0Q?w=699&amp;h=448">
            <a:extLst>
              <a:ext uri="{FF2B5EF4-FFF2-40B4-BE49-F238E27FC236}">
                <a16:creationId xmlns:a16="http://schemas.microsoft.com/office/drawing/2014/main" id="{98BD1487-8D85-4A71-8B0F-50C785CC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53" y="3829828"/>
            <a:ext cx="7564497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docimg3.docs.qq.com/image/kkSQ95nldQNWsMUMQOG5oA?w=747&amp;h=452">
            <a:extLst>
              <a:ext uri="{FF2B5EF4-FFF2-40B4-BE49-F238E27FC236}">
                <a16:creationId xmlns:a16="http://schemas.microsoft.com/office/drawing/2014/main" id="{C86D3474-0C3A-4334-8CB8-ACD0AED6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3597275"/>
            <a:ext cx="8758237" cy="53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1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5079" y="168275"/>
            <a:ext cx="50511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 err="1"/>
              <a:t>Expriment</a:t>
            </a:r>
            <a:r>
              <a:rPr lang="en-US" altLang="zh-CN" spc="-5" dirty="0"/>
              <a:t>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31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1266" name="Picture 2" descr="https://docimg6.docs.qq.com/image/dGLfsGqzTa5jsAiqtjZAew?w=720&amp;h=429">
            <a:extLst>
              <a:ext uri="{FF2B5EF4-FFF2-40B4-BE49-F238E27FC236}">
                <a16:creationId xmlns:a16="http://schemas.microsoft.com/office/drawing/2014/main" id="{A0993B8D-91BA-471F-84F5-0E76FEC6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929" y="3994149"/>
            <a:ext cx="9174592" cy="54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E80BFD-2A91-401F-9E4E-FEF4EBEE0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3780837"/>
            <a:ext cx="8702961" cy="553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6C04C3-C103-47EE-BD59-DEDA87E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21" y="6645275"/>
            <a:ext cx="8342857" cy="1790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[EMNLP17]Joint Concept Learning and Semantic Parsing from Natural Language Explanations </a:t>
            </a:r>
            <a:endParaRPr lang="zh-CN" altLang="en-US" sz="5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68B52-230B-4291-8D4D-0C3DB26E7E4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32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7655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9650" y="137951"/>
            <a:ext cx="92202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pc="-90" dirty="0"/>
              <a:t>Motivation </a:t>
            </a:r>
            <a:endParaRPr lang="zh-CN" altLang="en-US" spc="-90" dirty="0"/>
          </a:p>
        </p:txBody>
      </p:sp>
      <p:sp>
        <p:nvSpPr>
          <p:cNvPr id="4" name="object 4"/>
          <p:cNvSpPr txBox="1"/>
          <p:nvPr/>
        </p:nvSpPr>
        <p:spPr>
          <a:xfrm>
            <a:off x="1058844" y="1768475"/>
            <a:ext cx="17388709" cy="2500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5966" indent="-685800">
              <a:lnSpc>
                <a:spcPct val="125000"/>
              </a:lnSpc>
              <a:spcBef>
                <a:spcPts val="100"/>
              </a:spcBef>
              <a:buClr>
                <a:srgbClr val="0433FF"/>
              </a:buClr>
              <a:buSzPct val="90000"/>
              <a:buFont typeface="Wingdings" panose="05000000000000000000" pitchFamily="2" charset="2"/>
              <a:buChar char="l"/>
              <a:tabLst>
                <a:tab pos="559435" algn="l"/>
              </a:tabLst>
            </a:pPr>
            <a:r>
              <a:rPr lang="en-US" altLang="zh-CN" sz="4400" dirty="0">
                <a:latin typeface="Gill Sans MT"/>
                <a:cs typeface="Gill Sans MT"/>
              </a:rPr>
              <a:t>Task</a:t>
            </a:r>
            <a:r>
              <a:rPr lang="zh-CN" altLang="en-US" sz="4400" dirty="0">
                <a:latin typeface="Gill Sans MT"/>
                <a:cs typeface="Gill Sans MT"/>
              </a:rPr>
              <a:t>：</a:t>
            </a:r>
            <a:r>
              <a:rPr lang="en-US" altLang="zh-CN" sz="4400" dirty="0">
                <a:latin typeface="Gill Sans MT"/>
                <a:cs typeface="Gill Sans MT"/>
              </a:rPr>
              <a:t>concept learning</a:t>
            </a:r>
          </a:p>
          <a:p>
            <a:pPr marL="1193166" lvl="1" indent="-685800">
              <a:lnSpc>
                <a:spcPct val="125000"/>
              </a:lnSpc>
              <a:spcBef>
                <a:spcPts val="100"/>
              </a:spcBef>
              <a:buClr>
                <a:srgbClr val="0433FF"/>
              </a:buClr>
              <a:buSzPct val="90000"/>
              <a:buFont typeface="Wingdings" panose="05000000000000000000" pitchFamily="2" charset="2"/>
              <a:buChar char="l"/>
              <a:tabLst>
                <a:tab pos="559435" algn="l"/>
              </a:tabLst>
            </a:pPr>
            <a:r>
              <a:rPr lang="en-US" altLang="zh-CN" sz="4400" dirty="0">
                <a:latin typeface="Gill Sans MT"/>
                <a:cs typeface="Gill Sans MT"/>
              </a:rPr>
              <a:t>Unnatural</a:t>
            </a:r>
          </a:p>
          <a:p>
            <a:pPr marL="1193166" lvl="1" indent="-685800">
              <a:lnSpc>
                <a:spcPct val="125000"/>
              </a:lnSpc>
              <a:spcBef>
                <a:spcPts val="100"/>
              </a:spcBef>
              <a:buClr>
                <a:srgbClr val="0433FF"/>
              </a:buClr>
              <a:buSzPct val="90000"/>
              <a:buFont typeface="Wingdings" panose="05000000000000000000" pitchFamily="2" charset="2"/>
              <a:buChar char="l"/>
              <a:tabLst>
                <a:tab pos="559435" algn="l"/>
              </a:tabLst>
            </a:pPr>
            <a:r>
              <a:rPr lang="en-US" altLang="zh-CN" sz="4400" dirty="0">
                <a:latin typeface="Gill Sans MT"/>
                <a:cs typeface="Gill Sans MT"/>
              </a:rPr>
              <a:t>Infeasible to acquire large quantities of labeled 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163115" y="10753006"/>
            <a:ext cx="22288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33</a:t>
            </a:fld>
            <a:endParaRPr sz="2300">
              <a:latin typeface="Gill Sans MT"/>
              <a:cs typeface="Gill Sans M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61325A-7C81-4E61-8577-1CA4904448F9}"/>
              </a:ext>
            </a:extLst>
          </p:cNvPr>
          <p:cNvSpPr txBox="1"/>
          <p:nvPr/>
        </p:nvSpPr>
        <p:spPr>
          <a:xfrm>
            <a:off x="37193" y="10715481"/>
            <a:ext cx="15531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[EMNLP17]Joint Concept Learning and Semantic Parsing from Natural Language Explanations </a:t>
            </a:r>
          </a:p>
          <a:p>
            <a:endParaRPr lang="zh-CN" altLang="en-US" dirty="0"/>
          </a:p>
        </p:txBody>
      </p:sp>
      <p:pic>
        <p:nvPicPr>
          <p:cNvPr id="1026" name="Picture 2" descr="https://docimg6.docs.qq.com/image/OJ62-BvLac-AMt4AbUMuQw?w=729&amp;h=440">
            <a:extLst>
              <a:ext uri="{FF2B5EF4-FFF2-40B4-BE49-F238E27FC236}">
                <a16:creationId xmlns:a16="http://schemas.microsoft.com/office/drawing/2014/main" id="{9BA983EC-8F37-428C-91CF-783534BD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15" y="4297052"/>
            <a:ext cx="9425293" cy="569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05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9A3598-AAB9-4554-AC77-A4BE68B0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50" y="1509008"/>
            <a:ext cx="9960342" cy="90325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6D0FF6-61DB-4D33-9F9B-4DC7D4377EA1}"/>
              </a:ext>
            </a:extLst>
          </p:cNvPr>
          <p:cNvSpPr txBox="1"/>
          <p:nvPr/>
        </p:nvSpPr>
        <p:spPr>
          <a:xfrm>
            <a:off x="298449" y="2073275"/>
            <a:ext cx="88873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00FF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000" dirty="0">
                <a:latin typeface="Gill Sans MT" panose="020B0502020104020203" pitchFamily="34" charset="0"/>
              </a:rPr>
              <a:t>s defines some Boolean property over the instances X</a:t>
            </a:r>
          </a:p>
          <a:p>
            <a:pPr marL="571500" indent="-571500">
              <a:buClr>
                <a:srgbClr val="0000FF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4000" dirty="0">
                <a:latin typeface="Gill Sans MT" panose="020B0502020104020203" pitchFamily="34" charset="0"/>
              </a:rPr>
              <a:t>jointly learn a classifier and a semantic parser while treating z’s as latent variables.</a:t>
            </a:r>
            <a:endParaRPr lang="zh-CN" altLang="en-US" sz="4000" dirty="0">
              <a:latin typeface="Gill Sans MT" panose="020B0502020104020203" pitchFamily="34" charset="0"/>
            </a:endParaRPr>
          </a:p>
        </p:txBody>
      </p:sp>
      <p:pic>
        <p:nvPicPr>
          <p:cNvPr id="6" name="Picture 2" descr="https://docimg8.docs.qq.com/image/yE9beo1KZni871_A_VgGsQ?w=745&amp;h=513">
            <a:extLst>
              <a:ext uri="{FF2B5EF4-FFF2-40B4-BE49-F238E27FC236}">
                <a16:creationId xmlns:a16="http://schemas.microsoft.com/office/drawing/2014/main" id="{012A8457-870F-4842-B0C4-AE390511F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/>
          <a:stretch/>
        </p:blipFill>
        <p:spPr bwMode="auto">
          <a:xfrm>
            <a:off x="984250" y="5283737"/>
            <a:ext cx="722399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25633CB6-4CB5-43FA-9B69-47569513A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2309" y="0"/>
            <a:ext cx="4822541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/>
              <a:t>Approach</a:t>
            </a:r>
            <a:endParaRPr spc="-5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18A537-A2F0-48CC-A629-CEDBCEE1EFD1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34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3743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C85CB-6A2F-42DA-BDC2-75E23EC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7623319" cy="2308324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88537-ADDF-4812-8E34-1B0A3EAFE9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12969" y="2281513"/>
            <a:ext cx="15878162" cy="69342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7AE7097-3D3C-4D3A-9F79-1610EDBBB640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35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2062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C85CB-6A2F-42DA-BDC2-75E23EC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7623319" cy="2308324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5CA80-1064-4FCF-A49C-8427B66D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" y="2835272"/>
            <a:ext cx="10031936" cy="7162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704200-A0BE-49B6-B52F-FF0E238C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7"/>
          <a:stretch/>
        </p:blipFill>
        <p:spPr>
          <a:xfrm>
            <a:off x="10204450" y="3374223"/>
            <a:ext cx="9601200" cy="662143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C2175130-D737-4877-898F-2BEA1D09CDA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36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0869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C85CB-6A2F-42DA-BDC2-75E23EC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7623319" cy="2308324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1FAC62-21FC-45EB-8180-14D2A3D0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"/>
          <a:stretch/>
        </p:blipFill>
        <p:spPr>
          <a:xfrm>
            <a:off x="4565650" y="3673475"/>
            <a:ext cx="11277600" cy="561612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95E5A74-78F2-42D0-A1FB-C78DBEAF865B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37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40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C85CB-6A2F-42DA-BDC2-75E23EC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7623319" cy="1154162"/>
          </a:xfrm>
        </p:spPr>
        <p:txBody>
          <a:bodyPr/>
          <a:lstStyle/>
          <a:p>
            <a:r>
              <a:rPr lang="en-US" altLang="zh-CN" dirty="0"/>
              <a:t>Conclusion </a:t>
            </a:r>
            <a:endParaRPr lang="zh-CN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36BD997-1318-465B-A613-CBDB7D8FD5AB}"/>
              </a:ext>
            </a:extLst>
          </p:cNvPr>
          <p:cNvSpPr txBox="1"/>
          <p:nvPr/>
        </p:nvSpPr>
        <p:spPr>
          <a:xfrm>
            <a:off x="1212850" y="2782093"/>
            <a:ext cx="14859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266" indent="-6858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SzPct val="90000"/>
              <a:buFont typeface="Wingdings" panose="05000000000000000000" pitchFamily="2" charset="2"/>
              <a:buChar char="l"/>
              <a:tabLst>
                <a:tab pos="546735" algn="l"/>
              </a:tabLst>
            </a:pPr>
            <a:r>
              <a:rPr lang="zh-CN" altLang="en-US" sz="4400" spc="-15" dirty="0">
                <a:latin typeface="Gill Sans MT" panose="020B0502020104020203" pitchFamily="34" charset="0"/>
                <a:cs typeface="Gill Sans MT"/>
              </a:rPr>
              <a:t>自然语言解释可以利用监督学习方法来显著提高泛化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0BB276-4CD2-4CE7-AAB3-4766A40CB7CB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38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54002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[ACL20] </a:t>
            </a:r>
            <a:r>
              <a:rPr lang="en-US" altLang="zh-CN" sz="5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ExpBERT</a:t>
            </a:r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: Representation Engineering with</a:t>
            </a:r>
          </a:p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Natural Language Explanations</a:t>
            </a:r>
            <a:endParaRPr lang="zh-CN" altLang="en-US" sz="5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032DD5-6C3F-4514-91CB-3DCF5B1A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0" y="6416675"/>
            <a:ext cx="9341360" cy="156255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86959DA-1C7A-4A62-9CE4-6D0EB0F66AC5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39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1548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1055E48-675A-4D7C-819C-276207878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" t="2388" r="8280" b="25044"/>
          <a:stretch/>
        </p:blipFill>
        <p:spPr>
          <a:xfrm>
            <a:off x="10229165" y="1692275"/>
            <a:ext cx="9631919" cy="9236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F2CEFC-1182-415F-B9A4-6C7572E4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261119" cy="1414287"/>
          </a:xfrm>
        </p:spPr>
        <p:txBody>
          <a:bodyPr/>
          <a:lstStyle/>
          <a:p>
            <a:r>
              <a:rPr lang="en-US" altLang="zh-CN" dirty="0"/>
              <a:t>Explanation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36AF7A-44EA-4A83-AE46-57B4D99E923D}"/>
              </a:ext>
            </a:extLst>
          </p:cNvPr>
          <p:cNvSpPr txBox="1"/>
          <p:nvPr/>
        </p:nvSpPr>
        <p:spPr>
          <a:xfrm>
            <a:off x="222250" y="3749675"/>
            <a:ext cx="10058401" cy="301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latin typeface="Gill Sans MT" panose="020B0502020104020203" pitchFamily="34" charset="0"/>
              </a:rPr>
              <a:t>标注</a:t>
            </a:r>
            <a:r>
              <a:rPr lang="en-US" altLang="zh-CN" sz="4400" dirty="0">
                <a:latin typeface="Gill Sans MT" panose="020B0502020104020203" pitchFamily="34" charset="0"/>
              </a:rPr>
              <a:t>label</a:t>
            </a:r>
            <a:r>
              <a:rPr lang="zh-CN" altLang="en-US" sz="4400" dirty="0">
                <a:latin typeface="Gill Sans MT" panose="020B0502020104020203" pitchFamily="34" charset="0"/>
              </a:rPr>
              <a:t>同时标注</a:t>
            </a:r>
            <a:r>
              <a:rPr lang="en-US" altLang="zh-CN" sz="4400" dirty="0">
                <a:latin typeface="Gill Sans MT" panose="020B0502020104020203" pitchFamily="34" charset="0"/>
              </a:rPr>
              <a:t>explanation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latin typeface="Gill Sans MT" panose="020B0502020104020203" pitchFamily="34" charset="0"/>
              </a:rPr>
              <a:t>采用简单的基于规则的语义解析器</a:t>
            </a:r>
            <a:endParaRPr lang="en-US" altLang="zh-CN" sz="44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4400" dirty="0">
                <a:latin typeface="Gill Sans MT" panose="020B0502020104020203" pitchFamily="34" charset="0"/>
              </a:rPr>
              <a:t>用</a:t>
            </a:r>
            <a:r>
              <a:rPr lang="en-US" altLang="zh-CN" sz="4400" dirty="0">
                <a:latin typeface="Gill Sans MT" panose="020B0502020104020203" pitchFamily="34" charset="0"/>
              </a:rPr>
              <a:t>label function</a:t>
            </a:r>
            <a:r>
              <a:rPr lang="zh-CN" altLang="en-US" sz="4400" dirty="0">
                <a:latin typeface="Gill Sans MT" panose="020B0502020104020203" pitchFamily="34" charset="0"/>
              </a:rPr>
              <a:t>来产生更多的标注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F9A42F7-140D-4F6E-96EE-210F9921C89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F6095C-AC90-4D33-AEB8-3241B644D846}"/>
              </a:ext>
            </a:extLst>
          </p:cNvPr>
          <p:cNvSpPr txBox="1"/>
          <p:nvPr/>
        </p:nvSpPr>
        <p:spPr>
          <a:xfrm>
            <a:off x="37193" y="10715481"/>
            <a:ext cx="15531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[ACL18]Training Classifiers with Natural Language Explanations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541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2309" y="0"/>
            <a:ext cx="4822541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5" dirty="0"/>
              <a:t>Approach 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214850" y="10683876"/>
            <a:ext cx="6858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40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3074" name="Picture 2" descr="https://docimg5.docs.qq.com/image/LQtYm4SLyN39ZeAuGI0Eqg?w=1020&amp;h=884">
            <a:extLst>
              <a:ext uri="{FF2B5EF4-FFF2-40B4-BE49-F238E27FC236}">
                <a16:creationId xmlns:a16="http://schemas.microsoft.com/office/drawing/2014/main" id="{1F538A19-C417-4F7D-855D-82227177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6" y="1750385"/>
            <a:ext cx="9509824" cy="824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ocimg6.docs.qq.com/image/5z11zcuq6e1dDTXDPrkagw?w=969&amp;h=918">
            <a:extLst>
              <a:ext uri="{FF2B5EF4-FFF2-40B4-BE49-F238E27FC236}">
                <a16:creationId xmlns:a16="http://schemas.microsoft.com/office/drawing/2014/main" id="{02083BA7-D251-4532-AD41-140E0767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850" y="2125428"/>
            <a:ext cx="8326002" cy="78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835840-EA75-402D-81D1-2AA6CD172B35}"/>
              </a:ext>
            </a:extLst>
          </p:cNvPr>
          <p:cNvSpPr txBox="1"/>
          <p:nvPr/>
        </p:nvSpPr>
        <p:spPr>
          <a:xfrm>
            <a:off x="146050" y="10699145"/>
            <a:ext cx="15531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[ACL20] 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ExpBERT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Representation Engineering with Natural Language Explanations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63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270840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0259B8-4CDD-4CED-ABBB-B3CE80535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450" y="1903484"/>
            <a:ext cx="8610600" cy="2236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F31A55-AD7B-4DBD-85B7-5E9202AA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5426075"/>
            <a:ext cx="8749685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E30FFE-10A2-4A90-9443-B1CC2759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744" y="3546312"/>
            <a:ext cx="10586356" cy="4216725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8E45B21-D39D-40A0-AE44-102A7D6671D6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41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2247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270840"/>
          </a:xfrm>
        </p:spPr>
        <p:txBody>
          <a:bodyPr/>
          <a:lstStyle/>
          <a:p>
            <a:r>
              <a:rPr lang="en-US" altLang="zh-CN" dirty="0"/>
              <a:t>Experiment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39742D-D8AF-4959-82B2-AEF97A0B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0" y="2225675"/>
            <a:ext cx="8094837" cy="38100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014000CC-02BC-450F-A145-D312FC5EB41D}"/>
              </a:ext>
            </a:extLst>
          </p:cNvPr>
          <p:cNvSpPr txBox="1"/>
          <p:nvPr/>
        </p:nvSpPr>
        <p:spPr>
          <a:xfrm>
            <a:off x="1060450" y="1692275"/>
            <a:ext cx="11506200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266" indent="-685800">
              <a:lnSpc>
                <a:spcPct val="100000"/>
              </a:lnSpc>
              <a:spcBef>
                <a:spcPts val="100"/>
              </a:spcBef>
              <a:buClr>
                <a:srgbClr val="0433FF"/>
              </a:buClr>
              <a:buSzPct val="90000"/>
              <a:buFont typeface="Wingdings" panose="05000000000000000000" pitchFamily="2" charset="2"/>
              <a:buChar char="l"/>
              <a:tabLst>
                <a:tab pos="546735" algn="l"/>
              </a:tabLst>
            </a:pPr>
            <a:r>
              <a:rPr lang="en-US" altLang="zh-CN" sz="4450" spc="-15" dirty="0">
                <a:latin typeface="Gill Sans MT"/>
                <a:cs typeface="Gill Sans MT"/>
              </a:rPr>
              <a:t>Explanation </a:t>
            </a:r>
            <a:r>
              <a:rPr lang="zh-CN" altLang="en-US" sz="4450" spc="-15" dirty="0">
                <a:latin typeface="Gill Sans MT"/>
                <a:cs typeface="Gill Sans MT"/>
              </a:rPr>
              <a:t>的有效性</a:t>
            </a:r>
            <a:endParaRPr sz="4450" dirty="0">
              <a:latin typeface="Gill Sans MT"/>
              <a:cs typeface="Gill Sans M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CC22F1-B6ED-46FE-8478-3AF7C156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9" y="6836721"/>
            <a:ext cx="8839200" cy="3260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83E79A-E44E-42E3-B01C-CD009D6B7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13" y="2389902"/>
            <a:ext cx="6796118" cy="374919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42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94123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86959DA-1C7A-4A62-9CE4-6D0EB0F66AC5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43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704E52-5CED-4E2F-8074-1A788D66D981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[EMNLP20] ALICE: Active Learning with Contrastive Natural Language Explanations</a:t>
            </a:r>
            <a:endParaRPr lang="zh-CN" altLang="en-US" sz="5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FB2C0-C5F4-4F47-9570-26BC2E8F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03" y="6416675"/>
            <a:ext cx="14648276" cy="1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0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154162"/>
          </a:xfrm>
        </p:spPr>
        <p:txBody>
          <a:bodyPr/>
          <a:lstStyle/>
          <a:p>
            <a:r>
              <a:rPr lang="en-US" altLang="zh-CN" dirty="0"/>
              <a:t>Background 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44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3FE92D-FC72-4D14-B3F1-FB73EDC66E30}"/>
              </a:ext>
            </a:extLst>
          </p:cNvPr>
          <p:cNvSpPr txBox="1"/>
          <p:nvPr/>
        </p:nvSpPr>
        <p:spPr>
          <a:xfrm>
            <a:off x="146050" y="10699145"/>
            <a:ext cx="1553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[EMNLP20] ALICE: Active Learning with Contrastive Natural Language Explanations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832F72-7357-4F4B-9A1A-91C4103A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55" y="2047081"/>
            <a:ext cx="8893645" cy="7215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CC9ED2-FC59-4EA0-9CC8-8BF7BB86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499" y="3978275"/>
            <a:ext cx="10518697" cy="38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84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154162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45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026" name="Picture 2" descr="https://docimg7.docs.qq.com/image/2orM-2rH4HYATa4QgpNOpg?w=1446&amp;h=664">
            <a:extLst>
              <a:ext uri="{FF2B5EF4-FFF2-40B4-BE49-F238E27FC236}">
                <a16:creationId xmlns:a16="http://schemas.microsoft.com/office/drawing/2014/main" id="{227D99D3-2396-480B-87F0-E530221EC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19" b="44337"/>
          <a:stretch/>
        </p:blipFill>
        <p:spPr bwMode="auto">
          <a:xfrm>
            <a:off x="7994650" y="1768475"/>
            <a:ext cx="11201400" cy="85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3BC959-211F-4FB7-8CAC-8869017A3A5B}"/>
              </a:ext>
            </a:extLst>
          </p:cNvPr>
          <p:cNvSpPr txBox="1"/>
          <p:nvPr/>
        </p:nvSpPr>
        <p:spPr>
          <a:xfrm>
            <a:off x="908050" y="2987675"/>
            <a:ext cx="7620000" cy="217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800" dirty="0">
                <a:latin typeface="Gill Sans MT" panose="020B0502020104020203" pitchFamily="34" charset="0"/>
              </a:rPr>
              <a:t>Selects b most confusing class pairs to query</a:t>
            </a:r>
          </a:p>
        </p:txBody>
      </p:sp>
    </p:spTree>
    <p:extLst>
      <p:ext uri="{BB962C8B-B14F-4D97-AF65-F5344CB8AC3E}">
        <p14:creationId xmlns:p14="http://schemas.microsoft.com/office/powerpoint/2010/main" val="78783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154162"/>
          </a:xfrm>
        </p:spPr>
        <p:txBody>
          <a:bodyPr/>
          <a:lstStyle/>
          <a:p>
            <a:r>
              <a:rPr lang="en-US" altLang="zh-CN" dirty="0"/>
              <a:t>Explanation 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46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52D2E5-DA50-4C06-ACC5-370468FDDE52}"/>
              </a:ext>
            </a:extLst>
          </p:cNvPr>
          <p:cNvSpPr txBox="1"/>
          <p:nvPr/>
        </p:nvSpPr>
        <p:spPr>
          <a:xfrm>
            <a:off x="269913" y="2660388"/>
            <a:ext cx="8181938" cy="403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Query only contains text information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Parse the natural language explanations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D1940-0064-4BB6-9C0D-CD5C8378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889" y="1768475"/>
            <a:ext cx="11185277" cy="86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30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154162"/>
          </a:xfrm>
        </p:spPr>
        <p:txBody>
          <a:bodyPr/>
          <a:lstStyle/>
          <a:p>
            <a:r>
              <a:rPr lang="en-US" altLang="zh-CN" dirty="0"/>
              <a:t>explanation 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47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026" name="Picture 2" descr="https://docimg7.docs.qq.com/image/2orM-2rH4HYATa4QgpNOpg?w=1446&amp;h=664">
            <a:extLst>
              <a:ext uri="{FF2B5EF4-FFF2-40B4-BE49-F238E27FC236}">
                <a16:creationId xmlns:a16="http://schemas.microsoft.com/office/drawing/2014/main" id="{227D99D3-2396-480B-87F0-E530221EC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1" t="-1" r="40777" b="44248"/>
          <a:stretch/>
        </p:blipFill>
        <p:spPr bwMode="auto">
          <a:xfrm>
            <a:off x="10509250" y="1434440"/>
            <a:ext cx="9144000" cy="89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52D2E5-DA50-4C06-ACC5-370468FDDE52}"/>
              </a:ext>
            </a:extLst>
          </p:cNvPr>
          <p:cNvSpPr txBox="1"/>
          <p:nvPr/>
        </p:nvSpPr>
        <p:spPr>
          <a:xfrm>
            <a:off x="458148" y="2987675"/>
            <a:ext cx="10744200" cy="30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latin typeface="Gill Sans MT" panose="020B0502020104020203" pitchFamily="34" charset="0"/>
              </a:rPr>
              <a:t>Extrated</a:t>
            </a:r>
            <a:r>
              <a:rPr lang="en-US" altLang="zh-CN" sz="4400" dirty="0">
                <a:latin typeface="Gill Sans MT" panose="020B0502020104020203" pitchFamily="34" charset="0"/>
              </a:rPr>
              <a:t>  knowledge from explanation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rule-based semantic parser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latin typeface="Gill Sans MT" panose="020B0502020104020203" pitchFamily="34" charset="0"/>
              </a:rPr>
              <a:t>Grounded patches</a:t>
            </a:r>
          </a:p>
        </p:txBody>
      </p:sp>
    </p:spTree>
    <p:extLst>
      <p:ext uri="{BB962C8B-B14F-4D97-AF65-F5344CB8AC3E}">
        <p14:creationId xmlns:p14="http://schemas.microsoft.com/office/powerpoint/2010/main" val="205625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25" y="38575"/>
            <a:ext cx="17443450" cy="1154162"/>
          </a:xfrm>
        </p:spPr>
        <p:txBody>
          <a:bodyPr/>
          <a:lstStyle/>
          <a:p>
            <a:pPr algn="ctr"/>
            <a:r>
              <a:rPr lang="en-US" altLang="zh-CN" dirty="0"/>
              <a:t>Neural Architecture Morphing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48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026" name="Picture 2" descr="https://docimg7.docs.qq.com/image/2orM-2rH4HYATa4QgpNOpg?w=1446&amp;h=664">
            <a:extLst>
              <a:ext uri="{FF2B5EF4-FFF2-40B4-BE49-F238E27FC236}">
                <a16:creationId xmlns:a16="http://schemas.microsoft.com/office/drawing/2014/main" id="{227D99D3-2396-480B-87F0-E530221EC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5" b="43881"/>
          <a:stretch/>
        </p:blipFill>
        <p:spPr bwMode="auto">
          <a:xfrm>
            <a:off x="2355850" y="1576814"/>
            <a:ext cx="14706600" cy="917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90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25" y="38575"/>
            <a:ext cx="17443450" cy="1154162"/>
          </a:xfrm>
        </p:spPr>
        <p:txBody>
          <a:bodyPr/>
          <a:lstStyle/>
          <a:p>
            <a:pPr algn="ctr"/>
            <a:r>
              <a:rPr lang="en-US" altLang="zh-CN" dirty="0"/>
              <a:t>Neural Architecture Morphing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49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3A43F-37F4-4C83-9ECE-18EA7C1B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1935109"/>
            <a:ext cx="16300450" cy="7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BB1E2-1B16-4D8C-BF14-2A745D8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EAC05-21A5-4F73-B48E-9187911C4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" r="1512"/>
          <a:stretch/>
        </p:blipFill>
        <p:spPr>
          <a:xfrm>
            <a:off x="0" y="3140075"/>
            <a:ext cx="19964400" cy="56388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E9F079F-38FD-4359-91CC-28D7820C012D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86053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565919" cy="1154162"/>
          </a:xfrm>
        </p:spPr>
        <p:txBody>
          <a:bodyPr/>
          <a:lstStyle/>
          <a:p>
            <a:r>
              <a:rPr lang="en-US" altLang="zh-CN" dirty="0"/>
              <a:t>Background 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50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026" name="Picture 2" descr="https://docimg7.docs.qq.com/image/2orM-2rH4HYATa4QgpNOpg?w=1446&amp;h=664">
            <a:extLst>
              <a:ext uri="{FF2B5EF4-FFF2-40B4-BE49-F238E27FC236}">
                <a16:creationId xmlns:a16="http://schemas.microsoft.com/office/drawing/2014/main" id="{227D99D3-2396-480B-87F0-E530221E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0836"/>
            <a:ext cx="20189903" cy="92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9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D29B8-E8CC-450D-AEFF-40D17CDB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867"/>
            <a:ext cx="20339049" cy="1154162"/>
          </a:xfrm>
        </p:spPr>
        <p:txBody>
          <a:bodyPr/>
          <a:lstStyle/>
          <a:p>
            <a:pPr algn="ctr"/>
            <a:r>
              <a:rPr lang="en-US" altLang="zh-CN" dirty="0"/>
              <a:t>Bird Species Classification Task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AD3AE-DC31-48C7-9FDF-2DE53973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99" y="2301875"/>
            <a:ext cx="9501591" cy="76295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01F8-C007-4BC5-AE43-5B520774CD2B}"/>
              </a:ext>
            </a:extLst>
          </p:cNvPr>
          <p:cNvSpPr txBox="1"/>
          <p:nvPr/>
        </p:nvSpPr>
        <p:spPr>
          <a:xfrm>
            <a:off x="10490390" y="3902075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Comparing the performance gain of adding contrastive natural language explanations and adding training data points on bird species’ prediction accuracy. Empirically, adding 1 explanation leads to similar performance gain as adding 30 labeled training data points.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8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3C14-9115-42BC-BBA7-526377D3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3" y="180938"/>
            <a:ext cx="19805650" cy="1154162"/>
          </a:xfrm>
        </p:spPr>
        <p:txBody>
          <a:bodyPr/>
          <a:lstStyle/>
          <a:p>
            <a:pPr algn="ctr"/>
            <a:r>
              <a:rPr lang="en-US" altLang="zh-CN" dirty="0"/>
              <a:t>Social Relationship Classification Task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43AF-AB36-413C-B5FE-3D36294DA3D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52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00F92-F893-4F59-93F1-F25643B5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" y="2759075"/>
            <a:ext cx="9537216" cy="67353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974EA-882F-4A12-ACAF-5558802E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0" y="2759075"/>
            <a:ext cx="971421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0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1450" y="4892675"/>
            <a:ext cx="247523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dirty="0">
                <a:solidFill>
                  <a:srgbClr val="24242E"/>
                </a:solidFill>
                <a:latin typeface="Gill Sans MT"/>
                <a:cs typeface="Gill Sans MT"/>
              </a:rPr>
              <a:t>Q &amp;</a:t>
            </a:r>
            <a:r>
              <a:rPr sz="7500" spc="-850" dirty="0">
                <a:solidFill>
                  <a:srgbClr val="24242E"/>
                </a:solidFill>
                <a:latin typeface="Gill Sans MT"/>
                <a:cs typeface="Gill Sans MT"/>
              </a:rPr>
              <a:t> </a:t>
            </a:r>
            <a:r>
              <a:rPr sz="7500" dirty="0">
                <a:solidFill>
                  <a:srgbClr val="24242E"/>
                </a:solidFill>
                <a:latin typeface="Gill Sans MT"/>
                <a:cs typeface="Gill Sans MT"/>
              </a:rPr>
              <a:t>A</a:t>
            </a:r>
            <a:endParaRPr sz="75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3545" y="2987675"/>
            <a:ext cx="4511040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0200" dirty="0">
                <a:solidFill>
                  <a:srgbClr val="000000"/>
                </a:solidFill>
              </a:rPr>
              <a:t>Th</a:t>
            </a:r>
            <a:r>
              <a:rPr sz="10200" spc="-5" dirty="0">
                <a:solidFill>
                  <a:srgbClr val="000000"/>
                </a:solidFill>
              </a:rPr>
              <a:t>a</a:t>
            </a:r>
            <a:r>
              <a:rPr sz="10200" dirty="0">
                <a:solidFill>
                  <a:srgbClr val="000000"/>
                </a:solidFill>
              </a:rPr>
              <a:t>nks</a:t>
            </a:r>
            <a:endParaRPr sz="10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7E488B-5E21-45E3-9B30-CEDE868835A2}"/>
              </a:ext>
            </a:extLst>
          </p:cNvPr>
          <p:cNvSpPr/>
          <p:nvPr/>
        </p:nvSpPr>
        <p:spPr>
          <a:xfrm>
            <a:off x="2355850" y="2987675"/>
            <a:ext cx="15392400" cy="3429000"/>
          </a:xfrm>
          <a:prstGeom prst="rect">
            <a:avLst/>
          </a:prstGeom>
          <a:solidFill>
            <a:srgbClr val="D4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[NeurIPS18] e-SNLI: Natural Language Inference with</a:t>
            </a:r>
          </a:p>
          <a:p>
            <a:pPr algn="ctr"/>
            <a:r>
              <a:rPr lang="en-US" altLang="zh-CN" sz="5400" dirty="0">
                <a:solidFill>
                  <a:schemeClr val="tx1"/>
                </a:solidFill>
                <a:latin typeface="Gill Sans MT" panose="020B0502020104020203" pitchFamily="34" charset="0"/>
              </a:rPr>
              <a:t>Natural Language Explanations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68B52-230B-4291-8D4D-0C3DB26E7E4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54</a:t>
            </a:fld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D241EB-D552-47D4-9812-B16ED653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6451600"/>
            <a:ext cx="10820400" cy="26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84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C1428-593F-46DE-AD82-843FC143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931" y="-26811"/>
            <a:ext cx="5337319" cy="1109486"/>
          </a:xfrm>
        </p:spPr>
        <p:txBody>
          <a:bodyPr/>
          <a:lstStyle/>
          <a:p>
            <a:r>
              <a:rPr lang="en-US" altLang="zh-CN" dirty="0"/>
              <a:t>Background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7532D-6B0B-478D-B3EE-F4CA5AEF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3" y="1868027"/>
            <a:ext cx="16125453" cy="757329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34DEB35-1100-4C22-8640-C8A47D6795D9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55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F55BEA-35CF-455D-919E-2E21EDF815C6}"/>
              </a:ext>
            </a:extLst>
          </p:cNvPr>
          <p:cNvSpPr txBox="1"/>
          <p:nvPr/>
        </p:nvSpPr>
        <p:spPr>
          <a:xfrm>
            <a:off x="146050" y="10699145"/>
            <a:ext cx="15531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[NeurIPS18] e-SNLI: Natural Language Inference with Natural Language Explanations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336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664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在</a:t>
            </a:r>
            <a:r>
              <a:rPr lang="en-US" altLang="zh-CN" sz="3600" dirty="0">
                <a:latin typeface="Gill Sans MT" panose="020B0502020104020203" pitchFamily="34" charset="0"/>
              </a:rPr>
              <a:t>SNLI</a:t>
            </a:r>
            <a:r>
              <a:rPr lang="zh-CN" altLang="en-US" sz="3600" dirty="0">
                <a:latin typeface="Gill Sans MT" panose="020B0502020104020203" pitchFamily="34" charset="0"/>
              </a:rPr>
              <a:t>的基础上标注一个新的数据集</a:t>
            </a:r>
            <a:r>
              <a:rPr lang="en-US" altLang="zh-CN" sz="3600" dirty="0">
                <a:latin typeface="Gill Sans MT" panose="020B0502020104020203" pitchFamily="34" charset="0"/>
              </a:rPr>
              <a:t>e-SNLI(</a:t>
            </a:r>
            <a:r>
              <a:rPr lang="zh-CN" altLang="en-US" sz="3600" dirty="0">
                <a:latin typeface="Gill Sans MT" panose="020B0502020104020203" pitchFamily="34" charset="0"/>
              </a:rPr>
              <a:t>加入人工解释</a:t>
            </a:r>
            <a:r>
              <a:rPr lang="en-US" altLang="zh-CN" sz="3600" dirty="0">
                <a:latin typeface="Gill Sans MT" panose="020B0502020104020203" pitchFamily="34" charset="0"/>
              </a:rPr>
              <a:t>)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五个观点</a:t>
            </a:r>
            <a:r>
              <a:rPr lang="en-US" altLang="zh-CN" sz="3600" dirty="0">
                <a:latin typeface="Gill Sans MT" panose="020B0502020104020203" pitchFamily="34" charset="0"/>
              </a:rPr>
              <a:t>: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Gill Sans MT" panose="020B0502020104020203" pitchFamily="34" charset="0"/>
              </a:rPr>
              <a:t>依靠</a:t>
            </a:r>
            <a:r>
              <a:rPr lang="en-US" altLang="zh-CN" sz="3600" dirty="0">
                <a:latin typeface="Gill Sans MT" panose="020B0502020104020203" pitchFamily="34" charset="0"/>
              </a:rPr>
              <a:t>SNLI</a:t>
            </a:r>
            <a:r>
              <a:rPr lang="zh-CN" altLang="en-US" sz="3600" dirty="0">
                <a:latin typeface="Gill Sans MT" panose="020B0502020104020203" pitchFamily="34" charset="0"/>
              </a:rPr>
              <a:t>中的浅层信息提供正确标签的模型将无法轻易地去提供正确的解释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Gill Sans MT" panose="020B0502020104020203" pitchFamily="34" charset="0"/>
              </a:rPr>
              <a:t>预测一个标签并为预测的标签产生一个解释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Gill Sans MT" panose="020B0502020104020203" pitchFamily="34" charset="0"/>
              </a:rPr>
              <a:t>根据产生的解释去预测标签，准确率上升一点点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Gill Sans MT" panose="020B0502020104020203" pitchFamily="34" charset="0"/>
              </a:rPr>
              <a:t>用</a:t>
            </a:r>
            <a:r>
              <a:rPr lang="en-US" altLang="zh-CN" sz="3600" dirty="0">
                <a:latin typeface="Gill Sans MT" panose="020B0502020104020203" pitchFamily="34" charset="0"/>
              </a:rPr>
              <a:t>explanation</a:t>
            </a:r>
            <a:r>
              <a:rPr lang="zh-CN" altLang="en-US" sz="3600" dirty="0">
                <a:latin typeface="Gill Sans MT" panose="020B0502020104020203" pitchFamily="34" charset="0"/>
              </a:rPr>
              <a:t>可以学习更好的句子表示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Gill Sans MT" panose="020B0502020104020203" pitchFamily="34" charset="0"/>
              </a:rPr>
              <a:t>转换到</a:t>
            </a:r>
            <a:r>
              <a:rPr lang="en-US" altLang="zh-CN" sz="3600" dirty="0">
                <a:latin typeface="Gill Sans MT" panose="020B0502020104020203" pitchFamily="34" charset="0"/>
              </a:rPr>
              <a:t>NLI</a:t>
            </a:r>
            <a:r>
              <a:rPr lang="zh-CN" altLang="en-US" sz="3600" dirty="0">
                <a:latin typeface="Gill Sans MT" panose="020B0502020104020203" pitchFamily="34" charset="0"/>
              </a:rPr>
              <a:t>的其他领域的语料库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3600" dirty="0">
              <a:latin typeface="Gill Sans MT" panose="020B0502020104020203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2BC1CE4-AECB-4357-87F5-D1CD0540D2F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56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010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16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依靠</a:t>
            </a:r>
            <a:r>
              <a:rPr lang="en-US" altLang="zh-CN" sz="3600" dirty="0">
                <a:latin typeface="Gill Sans MT" panose="020B0502020104020203" pitchFamily="34" charset="0"/>
              </a:rPr>
              <a:t>SNLI</a:t>
            </a:r>
            <a:r>
              <a:rPr lang="zh-CN" altLang="en-US" sz="3600" dirty="0">
                <a:latin typeface="Gill Sans MT" panose="020B0502020104020203" pitchFamily="34" charset="0"/>
              </a:rPr>
              <a:t>中的浅层信息提供正确标签的模型将无法轻易地去提供正确的解释</a:t>
            </a:r>
            <a:r>
              <a:rPr lang="en-US" altLang="zh-CN" sz="3600" dirty="0">
                <a:latin typeface="Gill Sans MT" panose="020B0502020104020203" pitchFamily="34" charset="0"/>
              </a:rPr>
              <a:t>PREMISEAGNOSTIC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608ED8F8-040A-4393-BAB2-00021A6FFE8A}"/>
              </a:ext>
            </a:extLst>
          </p:cNvPr>
          <p:cNvSpPr/>
          <p:nvPr/>
        </p:nvSpPr>
        <p:spPr>
          <a:xfrm>
            <a:off x="7232650" y="4054475"/>
            <a:ext cx="1295400" cy="2209800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E3B302-C437-42EA-A370-E91CFFC14B45}"/>
              </a:ext>
            </a:extLst>
          </p:cNvPr>
          <p:cNvSpPr/>
          <p:nvPr/>
        </p:nvSpPr>
        <p:spPr>
          <a:xfrm>
            <a:off x="3727450" y="7102475"/>
            <a:ext cx="1150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prstClr val="black"/>
                </a:solidFill>
                <a:latin typeface="Gill Sans MT" panose="020B0502020104020203" pitchFamily="34" charset="0"/>
              </a:rPr>
              <a:t>只给前提不给假设然后去分类，依然可以达到</a:t>
            </a:r>
            <a:r>
              <a:rPr lang="en-US" altLang="zh-CN" sz="3600" dirty="0">
                <a:solidFill>
                  <a:prstClr val="black"/>
                </a:solidFill>
                <a:latin typeface="Gill Sans MT" panose="020B0502020104020203" pitchFamily="34" charset="0"/>
              </a:rPr>
              <a:t>67%</a:t>
            </a:r>
            <a:endParaRPr lang="zh-CN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F5F842-373B-4476-951B-1C6950702FA2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57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66615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4980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预测一个标签并为预测的标签产生一个解释</a:t>
            </a:r>
            <a:r>
              <a:rPr lang="en-US" altLang="zh-CN" sz="3600" dirty="0">
                <a:latin typeface="Gill Sans MT" panose="020B0502020104020203" pitchFamily="34" charset="0"/>
              </a:rPr>
              <a:t>PREDICTANDEXPLAIN</a:t>
            </a:r>
          </a:p>
          <a:p>
            <a:pPr marL="1657350" lvl="2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zh-CN" altLang="en-US" sz="3600" dirty="0">
                <a:latin typeface="Gill Sans MT" panose="020B0502020104020203" pitchFamily="34" charset="0"/>
              </a:rPr>
              <a:t>准确率：</a:t>
            </a:r>
            <a:r>
              <a:rPr lang="en-US" altLang="zh-CN" sz="3600" dirty="0">
                <a:latin typeface="Gill Sans MT" panose="020B0502020104020203" pitchFamily="34" charset="0"/>
              </a:rPr>
              <a:t>84.01%</a:t>
            </a:r>
          </a:p>
          <a:p>
            <a:pPr marL="1657350" lvl="2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zh-CN" sz="3600" dirty="0">
                <a:latin typeface="Gill Sans MT" panose="020B0502020104020203" pitchFamily="34" charset="0"/>
              </a:rPr>
              <a:t>perplexity</a:t>
            </a:r>
            <a:r>
              <a:rPr lang="zh-CN" altLang="en-US" sz="3600" dirty="0">
                <a:latin typeface="Gill Sans MT" panose="020B0502020104020203" pitchFamily="34" charset="0"/>
              </a:rPr>
              <a:t>：</a:t>
            </a:r>
            <a:r>
              <a:rPr lang="en-US" altLang="zh-CN" sz="3600" dirty="0">
                <a:latin typeface="Gill Sans MT" panose="020B0502020104020203" pitchFamily="34" charset="0"/>
              </a:rPr>
              <a:t>10.58</a:t>
            </a:r>
          </a:p>
          <a:p>
            <a:pPr marL="1657350" lvl="2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zh-CN" sz="3600" dirty="0">
                <a:latin typeface="Gill Sans MT" panose="020B0502020104020203" pitchFamily="34" charset="0"/>
              </a:rPr>
              <a:t>BLEU</a:t>
            </a:r>
            <a:r>
              <a:rPr lang="zh-CN" altLang="en-US" sz="3600" dirty="0">
                <a:latin typeface="Gill Sans MT" panose="020B0502020104020203" pitchFamily="34" charset="0"/>
              </a:rPr>
              <a:t>：</a:t>
            </a:r>
            <a:r>
              <a:rPr lang="en-US" altLang="zh-CN" sz="3600" dirty="0">
                <a:latin typeface="Gill Sans MT" panose="020B0502020104020203" pitchFamily="34" charset="0"/>
              </a:rPr>
              <a:t>22.4</a:t>
            </a:r>
          </a:p>
          <a:p>
            <a:pPr marL="1657350" lvl="2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zh-CN" altLang="en-US" sz="3600" dirty="0">
                <a:latin typeface="Gill Sans MT" panose="020B0502020104020203" pitchFamily="34" charset="0"/>
              </a:rPr>
              <a:t>人工：</a:t>
            </a:r>
            <a:r>
              <a:rPr lang="en-US" altLang="zh-CN" sz="3600" dirty="0">
                <a:latin typeface="Gill Sans MT" panose="020B0502020104020203" pitchFamily="34" charset="0"/>
              </a:rPr>
              <a:t>34.68%</a:t>
            </a: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F942F-9A04-4390-AFF1-B251A957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2835275"/>
            <a:ext cx="9865711" cy="670560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CE56DF85-4C87-4A2E-B3D3-9CC47B8CD40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58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75252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16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根据产生的解释去预测标签</a:t>
            </a:r>
            <a:r>
              <a:rPr lang="en-US" altLang="zh-CN" sz="3600" dirty="0">
                <a:latin typeface="Gill Sans MT" panose="020B0502020104020203" pitchFamily="34" charset="0"/>
              </a:rPr>
              <a:t>EXPLAINTHENPREDICT</a:t>
            </a: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先生成高质量解释再去预测标签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04ED0B-FD25-4A11-A068-B4D92CB39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4"/>
          <a:stretch/>
        </p:blipFill>
        <p:spPr>
          <a:xfrm>
            <a:off x="4108450" y="3726731"/>
            <a:ext cx="12496800" cy="7026275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3D8116BF-DD69-4288-A848-C163D7759DE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59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3885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Overview </a:t>
            </a:r>
            <a:endParaRPr lang="en-US" kern="0" spc="-15" dirty="0"/>
          </a:p>
        </p:txBody>
      </p:sp>
      <p:pic>
        <p:nvPicPr>
          <p:cNvPr id="1026" name="Picture 2" descr="https://docimg4.docs.qq.com/image/CPUl24aTrarp50V869cDCg?w=1448&amp;h=787">
            <a:extLst>
              <a:ext uri="{FF2B5EF4-FFF2-40B4-BE49-F238E27FC236}">
                <a16:creationId xmlns:a16="http://schemas.microsoft.com/office/drawing/2014/main" id="{0744CBDB-37CE-4E77-AEB1-2EC01380D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65" y="1768475"/>
            <a:ext cx="15139335" cy="82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B3D74AA-F6BB-4C9B-994F-B6570B48CCE0}"/>
              </a:ext>
            </a:extLst>
          </p:cNvPr>
          <p:cNvSpPr/>
          <p:nvPr/>
        </p:nvSpPr>
        <p:spPr>
          <a:xfrm>
            <a:off x="8299450" y="8668043"/>
            <a:ext cx="6477000" cy="2503356"/>
          </a:xfrm>
          <a:prstGeom prst="wedgeRoundRectCallout">
            <a:avLst>
              <a:gd name="adj1" fmla="val -57269"/>
              <a:gd name="adj2" fmla="val -87557"/>
              <a:gd name="adj3" fmla="val 16667"/>
            </a:avLst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语义解析器：将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explanation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转换成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logic function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LF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）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89C663E-1E11-4D73-8D66-991A89BCDAAF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6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280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248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用</a:t>
            </a:r>
            <a:r>
              <a:rPr lang="en-US" altLang="zh-CN" sz="3600" dirty="0">
                <a:latin typeface="Gill Sans MT" panose="020B0502020104020203" pitchFamily="34" charset="0"/>
              </a:rPr>
              <a:t>explanation</a:t>
            </a:r>
            <a:r>
              <a:rPr lang="zh-CN" altLang="en-US" sz="3600" dirty="0">
                <a:latin typeface="Gill Sans MT" panose="020B0502020104020203" pitchFamily="34" charset="0"/>
              </a:rPr>
              <a:t>可以学习更好的句子表示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1200150" lvl="1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Gill Sans MT" panose="020B0502020104020203" pitchFamily="34" charset="0"/>
              </a:rPr>
              <a:t>Model</a:t>
            </a:r>
            <a:r>
              <a:rPr lang="zh-CN" altLang="en-US" sz="3600" dirty="0">
                <a:latin typeface="Gill Sans MT" panose="020B0502020104020203" pitchFamily="34" charset="0"/>
              </a:rPr>
              <a:t>：和</a:t>
            </a:r>
            <a:r>
              <a:rPr lang="en-US" altLang="zh-CN" sz="3600" dirty="0">
                <a:latin typeface="Gill Sans MT" panose="020B0502020104020203" pitchFamily="34" charset="0"/>
              </a:rPr>
              <a:t>step2</a:t>
            </a:r>
            <a:r>
              <a:rPr lang="zh-CN" altLang="en-US" sz="3600" dirty="0">
                <a:latin typeface="Gill Sans MT" panose="020B0502020104020203" pitchFamily="34" charset="0"/>
              </a:rPr>
              <a:t>使用的</a:t>
            </a:r>
            <a:r>
              <a:rPr lang="en-US" altLang="zh-CN" sz="3600" dirty="0">
                <a:latin typeface="Gill Sans MT" panose="020B0502020104020203" pitchFamily="34" charset="0"/>
              </a:rPr>
              <a:t>model</a:t>
            </a:r>
            <a:r>
              <a:rPr lang="zh-CN" altLang="en-US" sz="3600" dirty="0">
                <a:latin typeface="Gill Sans MT" panose="020B0502020104020203" pitchFamily="34" charset="0"/>
              </a:rPr>
              <a:t>是一样的。</a:t>
            </a:r>
            <a:r>
              <a:rPr lang="en-US" altLang="zh-CN" sz="3600" dirty="0">
                <a:latin typeface="Gill Sans MT" panose="020B0502020104020203" pitchFamily="34" charset="0"/>
              </a:rPr>
              <a:t>baseline</a:t>
            </a:r>
            <a:r>
              <a:rPr lang="zh-CN" altLang="en-US" sz="3600" dirty="0">
                <a:latin typeface="Gill Sans MT" panose="020B0502020104020203" pitchFamily="34" charset="0"/>
              </a:rPr>
              <a:t>有两个，一个是没有</a:t>
            </a:r>
            <a:r>
              <a:rPr lang="en-US" altLang="zh-CN" sz="3600" dirty="0">
                <a:latin typeface="Gill Sans MT" panose="020B0502020104020203" pitchFamily="34" charset="0"/>
              </a:rPr>
              <a:t>decoder</a:t>
            </a:r>
            <a:r>
              <a:rPr lang="zh-CN" altLang="en-US" sz="3600" dirty="0">
                <a:latin typeface="Gill Sans MT" panose="020B0502020104020203" pitchFamily="34" charset="0"/>
              </a:rPr>
              <a:t>的，还有一个是对假设和前提进行</a:t>
            </a:r>
            <a:r>
              <a:rPr lang="en-US" altLang="zh-CN" sz="3600" dirty="0">
                <a:latin typeface="Gill Sans MT" panose="020B0502020104020203" pitchFamily="34" charset="0"/>
              </a:rPr>
              <a:t>decoder</a:t>
            </a:r>
          </a:p>
        </p:txBody>
      </p:sp>
      <p:pic>
        <p:nvPicPr>
          <p:cNvPr id="6" name="Picture 2" descr="https://docimg9.docs.qq.com/image/-Zi0pIOsCkdnGJOKTh5O0w?w=738&amp;h=223">
            <a:extLst>
              <a:ext uri="{FF2B5EF4-FFF2-40B4-BE49-F238E27FC236}">
                <a16:creationId xmlns:a16="http://schemas.microsoft.com/office/drawing/2014/main" id="{AAE4031C-C4D0-49B3-A856-AEC1BC5B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4764478"/>
            <a:ext cx="13742021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9830BDC-E24F-417C-A87D-B39285894CA4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60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698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9B68-663D-4260-93D6-A75EF191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90" y="-7773"/>
            <a:ext cx="4041919" cy="1261886"/>
          </a:xfrm>
        </p:spPr>
        <p:txBody>
          <a:bodyPr/>
          <a:lstStyle/>
          <a:p>
            <a:r>
              <a:rPr lang="en-US" altLang="zh-CN" dirty="0"/>
              <a:t>Approach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012A85-8BE9-4789-BC60-2FC47B517827}"/>
              </a:ext>
            </a:extLst>
          </p:cNvPr>
          <p:cNvSpPr txBox="1"/>
          <p:nvPr/>
        </p:nvSpPr>
        <p:spPr>
          <a:xfrm>
            <a:off x="527050" y="1768475"/>
            <a:ext cx="18211800" cy="16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Gill Sans MT" panose="020B0502020104020203" pitchFamily="34" charset="0"/>
              </a:rPr>
              <a:t>TRANSFER: Transfer without fine-tuning to out-of-domain NLI</a:t>
            </a:r>
          </a:p>
          <a:p>
            <a:pPr marL="742950" indent="-74295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Gill Sans MT" panose="020B0502020104020203" pitchFamily="34" charset="0"/>
              </a:rPr>
              <a:t>精度提升很小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2050" name="Picture 2" descr="https://docimg10.docs.qq.com/image/sabwdk9DBsuhBvFUIZnUrQ?w=391&amp;h=197">
            <a:extLst>
              <a:ext uri="{FF2B5EF4-FFF2-40B4-BE49-F238E27FC236}">
                <a16:creationId xmlns:a16="http://schemas.microsoft.com/office/drawing/2014/main" id="{FEDC65E2-D003-47F5-86FE-D27D54BF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28" y="3760293"/>
            <a:ext cx="870264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2E1813E5-E814-4B04-92C8-C9C0DF2705DC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61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6759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530DF60B-CAEF-4A1E-AB3D-5F7AB04AE7C8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7</a:t>
            </a:fld>
            <a:endParaRPr sz="2300" dirty="0">
              <a:latin typeface="Gill Sans MT"/>
              <a:cs typeface="Gill Sans M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Overview </a:t>
            </a:r>
            <a:endParaRPr lang="en-US" kern="0" spc="-15" dirty="0"/>
          </a:p>
        </p:txBody>
      </p:sp>
      <p:pic>
        <p:nvPicPr>
          <p:cNvPr id="1026" name="Picture 2" descr="https://docimg4.docs.qq.com/image/CPUl24aTrarp50V869cDCg?w=1448&amp;h=787">
            <a:extLst>
              <a:ext uri="{FF2B5EF4-FFF2-40B4-BE49-F238E27FC236}">
                <a16:creationId xmlns:a16="http://schemas.microsoft.com/office/drawing/2014/main" id="{0744CBDB-37CE-4E77-AEB1-2EC01380D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65" y="1768475"/>
            <a:ext cx="15139335" cy="82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B3D74AA-F6BB-4C9B-994F-B6570B48CCE0}"/>
              </a:ext>
            </a:extLst>
          </p:cNvPr>
          <p:cNvSpPr/>
          <p:nvPr/>
        </p:nvSpPr>
        <p:spPr>
          <a:xfrm>
            <a:off x="12642850" y="8811572"/>
            <a:ext cx="6477000" cy="2503356"/>
          </a:xfrm>
          <a:prstGeom prst="wedgeRoundRectCallout">
            <a:avLst>
              <a:gd name="adj1" fmla="val -57269"/>
              <a:gd name="adj2" fmla="val -87557"/>
              <a:gd name="adj3" fmla="val 16667"/>
            </a:avLst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filter bank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：对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LF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进行筛选，删除尽可能多的错误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LF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，剩下的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LF</a:t>
            </a:r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用来标记无标签数据来生产</a:t>
            </a:r>
            <a:r>
              <a:rPr lang="en-US" altLang="zh-CN" sz="3600" b="1" dirty="0">
                <a:solidFill>
                  <a:schemeClr val="tx1"/>
                </a:solidFill>
                <a:latin typeface="+mn-ea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28779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Overview </a:t>
            </a:r>
            <a:endParaRPr lang="en-US" kern="0" spc="-15" dirty="0"/>
          </a:p>
        </p:txBody>
      </p:sp>
      <p:pic>
        <p:nvPicPr>
          <p:cNvPr id="1026" name="Picture 2" descr="https://docimg4.docs.qq.com/image/CPUl24aTrarp50V869cDCg?w=1448&amp;h=787">
            <a:extLst>
              <a:ext uri="{FF2B5EF4-FFF2-40B4-BE49-F238E27FC236}">
                <a16:creationId xmlns:a16="http://schemas.microsoft.com/office/drawing/2014/main" id="{0744CBDB-37CE-4E77-AEB1-2EC01380D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65" y="1768475"/>
            <a:ext cx="15139335" cy="82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B3D74AA-F6BB-4C9B-994F-B6570B48CCE0}"/>
              </a:ext>
            </a:extLst>
          </p:cNvPr>
          <p:cNvSpPr/>
          <p:nvPr/>
        </p:nvSpPr>
        <p:spPr>
          <a:xfrm>
            <a:off x="17163115" y="3140075"/>
            <a:ext cx="2819400" cy="1447800"/>
          </a:xfrm>
          <a:prstGeom prst="wedgeRoundRectCallout">
            <a:avLst>
              <a:gd name="adj1" fmla="val -62162"/>
              <a:gd name="adj2" fmla="val 100209"/>
              <a:gd name="adj3" fmla="val 16667"/>
            </a:avLst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标签聚合器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965799A-EB2C-4C0C-9096-7740398A0C92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8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025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A35FFD-BD37-4177-9B23-94CA293B5267}"/>
              </a:ext>
            </a:extLst>
          </p:cNvPr>
          <p:cNvSpPr txBox="1">
            <a:spLocks/>
          </p:cNvSpPr>
          <p:nvPr/>
        </p:nvSpPr>
        <p:spPr>
          <a:xfrm>
            <a:off x="6089650" y="137951"/>
            <a:ext cx="838200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500" b="0" i="0">
                <a:solidFill>
                  <a:srgbClr val="24242E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dirty="0"/>
              <a:t>Overview </a:t>
            </a:r>
            <a:endParaRPr lang="en-US" kern="0" spc="-15" dirty="0"/>
          </a:p>
        </p:txBody>
      </p:sp>
      <p:pic>
        <p:nvPicPr>
          <p:cNvPr id="1026" name="Picture 2" descr="https://docimg4.docs.qq.com/image/CPUl24aTrarp50V869cDCg?w=1448&amp;h=787">
            <a:extLst>
              <a:ext uri="{FF2B5EF4-FFF2-40B4-BE49-F238E27FC236}">
                <a16:creationId xmlns:a16="http://schemas.microsoft.com/office/drawing/2014/main" id="{0744CBDB-37CE-4E77-AEB1-2EC01380D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65" y="1768475"/>
            <a:ext cx="15139335" cy="82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B3D74AA-F6BB-4C9B-994F-B6570B48CCE0}"/>
              </a:ext>
            </a:extLst>
          </p:cNvPr>
          <p:cNvSpPr/>
          <p:nvPr/>
        </p:nvSpPr>
        <p:spPr>
          <a:xfrm>
            <a:off x="17163115" y="4930775"/>
            <a:ext cx="2490135" cy="1447800"/>
          </a:xfrm>
          <a:prstGeom prst="wedgeRoundRectCallout">
            <a:avLst>
              <a:gd name="adj1" fmla="val -62162"/>
              <a:gd name="adj2" fmla="val 100209"/>
              <a:gd name="adj3" fmla="val 16667"/>
            </a:avLst>
          </a:prstGeom>
          <a:solidFill>
            <a:srgbClr val="D4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zh-CN" altLang="en-US" sz="3600" b="1" dirty="0">
                <a:solidFill>
                  <a:schemeClr val="tx1"/>
                </a:solidFill>
                <a:latin typeface="+mn-ea"/>
              </a:rPr>
              <a:t>判别模型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2BBA842-9B6E-484B-A050-2648D63F0398}"/>
              </a:ext>
            </a:extLst>
          </p:cNvPr>
          <p:cNvSpPr txBox="1"/>
          <p:nvPr/>
        </p:nvSpPr>
        <p:spPr>
          <a:xfrm>
            <a:off x="17163115" y="10753006"/>
            <a:ext cx="58513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680"/>
              </a:lnSpc>
            </a:pPr>
            <a:fld id="{81D60167-4931-47E6-BA6A-407CBD079E47}" type="slidenum">
              <a:rPr sz="2300" dirty="0">
                <a:solidFill>
                  <a:srgbClr val="0433FF"/>
                </a:solidFill>
                <a:latin typeface="Gill Sans MT"/>
                <a:cs typeface="Gill Sans MT"/>
              </a:rPr>
              <a:t>9</a:t>
            </a:fld>
            <a:endParaRPr sz="23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324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9827</TotalTime>
  <Words>1403</Words>
  <Application>Microsoft Office PowerPoint</Application>
  <PresentationFormat>自定义</PresentationFormat>
  <Paragraphs>287</Paragraphs>
  <Slides>61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Microsoft JhengHei UI</vt:lpstr>
      <vt:lpstr>等线</vt:lpstr>
      <vt:lpstr>等线 Light</vt:lpstr>
      <vt:lpstr>宋体</vt:lpstr>
      <vt:lpstr>Arial</vt:lpstr>
      <vt:lpstr>Calibri</vt:lpstr>
      <vt:lpstr>Gill Sans MT</vt:lpstr>
      <vt:lpstr>Times New Roman</vt:lpstr>
      <vt:lpstr>Wingdings</vt:lpstr>
      <vt:lpstr>Office Theme</vt:lpstr>
      <vt:lpstr>自定义设计方案</vt:lpstr>
      <vt:lpstr>      Explanation  </vt:lpstr>
      <vt:lpstr>概述</vt:lpstr>
      <vt:lpstr>PowerPoint 演示文稿</vt:lpstr>
      <vt:lpstr>Explanation </vt:lpstr>
      <vt:lpstr>Example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Approach </vt:lpstr>
      <vt:lpstr>Approach </vt:lpstr>
      <vt:lpstr>Approach </vt:lpstr>
      <vt:lpstr>Approach </vt:lpstr>
      <vt:lpstr>Approach </vt:lpstr>
      <vt:lpstr>Expriment </vt:lpstr>
      <vt:lpstr>Expriment </vt:lpstr>
      <vt:lpstr>PowerPoint 演示文稿</vt:lpstr>
      <vt:lpstr>Introduction</vt:lpstr>
      <vt:lpstr>Approach </vt:lpstr>
      <vt:lpstr>Introduction</vt:lpstr>
      <vt:lpstr>Expriment </vt:lpstr>
      <vt:lpstr>Expriment </vt:lpstr>
      <vt:lpstr>Expriment </vt:lpstr>
      <vt:lpstr>Expriment </vt:lpstr>
      <vt:lpstr>Expriment </vt:lpstr>
      <vt:lpstr>PowerPoint 演示文稿</vt:lpstr>
      <vt:lpstr>Motivation </vt:lpstr>
      <vt:lpstr>Approach</vt:lpstr>
      <vt:lpstr>Experiment </vt:lpstr>
      <vt:lpstr>Experiment </vt:lpstr>
      <vt:lpstr>Experiment </vt:lpstr>
      <vt:lpstr>Conclusion </vt:lpstr>
      <vt:lpstr>PowerPoint 演示文稿</vt:lpstr>
      <vt:lpstr>Approach </vt:lpstr>
      <vt:lpstr>Experiment </vt:lpstr>
      <vt:lpstr>Experiment </vt:lpstr>
      <vt:lpstr>PowerPoint 演示文稿</vt:lpstr>
      <vt:lpstr>Background </vt:lpstr>
      <vt:lpstr>approach </vt:lpstr>
      <vt:lpstr>Explanation </vt:lpstr>
      <vt:lpstr>explanation </vt:lpstr>
      <vt:lpstr>Neural Architecture Morphing</vt:lpstr>
      <vt:lpstr>Neural Architecture Morphing</vt:lpstr>
      <vt:lpstr>Background </vt:lpstr>
      <vt:lpstr>Bird Species Classification Task </vt:lpstr>
      <vt:lpstr>Social Relationship Classification Task</vt:lpstr>
      <vt:lpstr>Thanks</vt:lpstr>
      <vt:lpstr>PowerPoint 演示文稿</vt:lpstr>
      <vt:lpstr>Background </vt:lpstr>
      <vt:lpstr>Approach </vt:lpstr>
      <vt:lpstr>Approach </vt:lpstr>
      <vt:lpstr>Approach </vt:lpstr>
      <vt:lpstr>Approach </vt:lpstr>
      <vt:lpstr>Approach </vt:lpstr>
      <vt:lpstr>Approach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paper分享</dc:title>
  <dc:creator>苏玛丽</dc:creator>
  <cp:lastModifiedBy>Lenovo</cp:lastModifiedBy>
  <cp:revision>154</cp:revision>
  <dcterms:created xsi:type="dcterms:W3CDTF">2020-11-01T09:26:42Z</dcterms:created>
  <dcterms:modified xsi:type="dcterms:W3CDTF">2020-12-25T02:38:08Z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2020-09-25T00:00:00Z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2020-11-01T00:00:00Z</vt:filetime>
  </property>
</Properties>
</file>